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Titillium Web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TitilliumWeb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TitilliumWeb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TitilliumWeb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a335ef2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ea335ef2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a335ef27c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1ea335ef27c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a335ef27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1ea335ef27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a335ef27c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ea335ef27c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a335ef27c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ea335ef27c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a335ef27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1ea335ef27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d5c9e6e3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cd5c9e6e3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d5c9e6e31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cd5c9e6e3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ed4ffb14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ed4ffb14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f6d436a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1ff6d436a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108960" y="4783455"/>
            <a:ext cx="29259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457200" y="4783455"/>
            <a:ext cx="2103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83680" y="4783456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DE8A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7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hyperlink" Target="https://evento.connectedsmartcities.com.br/por-que-patrocinar/" TargetMode="External"/></Relationships>
</file>

<file path=ppt/slides/_rels/slide4.xml.rels><?xml version="1.0" encoding="UTF-8" standalone="yes" 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7.png" Type="http://schemas.openxmlformats.org/officeDocument/2006/relationships/image"/><Relationship Id="rId4" Target="../media/image6.png" Type="http://schemas.openxmlformats.org/officeDocument/2006/relationships/image"/><Relationship Id="rId9" Target="../media/image32.jpeg" Type="http://schemas.openxmlformats.org/officeDocument/2006/relationships/image"/><Relationship Id="rId5" Target="../media/image35.png" Type="http://schemas.openxmlformats.org/officeDocument/2006/relationships/image"/><Relationship Id="rId6" Target="../media/image25.jpeg" Type="http://schemas.openxmlformats.org/officeDocument/2006/relationships/image"/><Relationship Id="rId7" Target="../media/image20.png" Type="http://schemas.openxmlformats.org/officeDocument/2006/relationships/image"/><Relationship Id="rId8" Target="../media/image37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11" Target="https://evento.connectedsmartcities.com.br/por-que-patrocinar/" TargetMode="External" Type="http://schemas.openxmlformats.org/officeDocument/2006/relationships/hyperlink"/><Relationship Id="rId10" Target="../media/image31.png" Type="http://schemas.openxmlformats.org/officeDocument/2006/relationships/image"/><Relationship Id="rId1" Target="../slideLayouts/slideLayout1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9.jpeg" Type="http://schemas.openxmlformats.org/officeDocument/2006/relationships/image"/><Relationship Id="rId4" Target="../media/image23.png" Type="http://schemas.openxmlformats.org/officeDocument/2006/relationships/image"/><Relationship Id="rId9" Target="../media/image26.png" Type="http://schemas.openxmlformats.org/officeDocument/2006/relationships/image"/><Relationship Id="rId5" Target="../media/image28.jpeg" Type="http://schemas.openxmlformats.org/officeDocument/2006/relationships/image"/><Relationship Id="rId6" Target="../media/image30.png" Type="http://schemas.openxmlformats.org/officeDocument/2006/relationships/image"/><Relationship Id="rId7" Target="../media/image22.jpe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Relationship Id="rId4" Target="../media/image43.jpeg" Type="http://schemas.openxmlformats.org/officeDocument/2006/relationships/image"/><Relationship Id="rId5" Target="../media/image38.jpg" Type="http://schemas.openxmlformats.org/officeDocument/2006/relationships/image"/><Relationship Id="rId6" Target="../media/image36.jpeg" Type="http://schemas.openxmlformats.org/officeDocument/2006/relationships/image"/><Relationship Id="rId7" Target="../media/image33.jpeg" Type="http://schemas.openxmlformats.org/officeDocument/2006/relationships/image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41.jpg"/><Relationship Id="rId6" Type="http://schemas.openxmlformats.org/officeDocument/2006/relationships/image" Target="../media/image40.jpg"/><Relationship Id="rId7" Type="http://schemas.openxmlformats.org/officeDocument/2006/relationships/image" Target="../media/image42.jpg"/><Relationship Id="rId8" Type="http://schemas.openxmlformats.org/officeDocument/2006/relationships/image" Target="../media/image39.jpg"/></Relationships>
</file>

<file path=ppt/slides/_rels/slide8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pn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016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 rot="10800000">
            <a:off x="-569751" y="1769225"/>
            <a:ext cx="10283501" cy="33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4075" y="542625"/>
            <a:ext cx="3755825" cy="32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 txBox="1"/>
          <p:nvPr/>
        </p:nvSpPr>
        <p:spPr>
          <a:xfrm>
            <a:off x="1468950" y="3909975"/>
            <a:ext cx="6206100" cy="6909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PLATAFORMA </a:t>
            </a:r>
            <a:endParaRPr b="1" i="0" sz="32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CONN</a:t>
            </a:r>
            <a:r>
              <a:rPr b="1" lang="pt-BR" sz="3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ECTED SMART CITIES</a:t>
            </a:r>
            <a:endParaRPr b="0" i="0" sz="32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016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5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 rot="10800000">
            <a:off x="-569751" y="1769225"/>
            <a:ext cx="10283501" cy="33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6950" y="542625"/>
            <a:ext cx="2750100" cy="238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 txBox="1"/>
          <p:nvPr/>
        </p:nvSpPr>
        <p:spPr>
          <a:xfrm>
            <a:off x="1468950" y="2798650"/>
            <a:ext cx="6206100" cy="6909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PLATAFORMA </a:t>
            </a:r>
            <a:endParaRPr b="1" i="0" sz="19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CONN</a:t>
            </a:r>
            <a:r>
              <a:rPr b="1" lang="pt-BR" sz="1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ECTED SMART CITIES</a:t>
            </a:r>
            <a:endParaRPr b="0" i="0" sz="19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1468950" y="3909975"/>
            <a:ext cx="6206100" cy="6909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3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OBRIGADA!</a:t>
            </a:r>
            <a:endParaRPr b="0" i="0" sz="32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8FA"/>
            </a:gs>
            <a:gs pos="69000">
              <a:srgbClr val="DCDEE5"/>
            </a:gs>
            <a:gs pos="100000">
              <a:srgbClr val="DCDEE5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0751" y="0"/>
            <a:ext cx="4003249" cy="37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7"/>
          <p:cNvSpPr txBox="1"/>
          <p:nvPr/>
        </p:nvSpPr>
        <p:spPr>
          <a:xfrm>
            <a:off x="606250" y="553075"/>
            <a:ext cx="49749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rgbClr val="2D1D4C"/>
                </a:solidFill>
                <a:latin typeface="Titillium Web"/>
                <a:ea typeface="Titillium Web"/>
                <a:cs typeface="Titillium Web"/>
                <a:sym typeface="Titillium Web"/>
              </a:rPr>
              <a:t>Eventos, entrevistas e programas </a:t>
            </a:r>
            <a:br>
              <a:rPr b="1" i="0" lang="pt-BR" sz="2100" u="none" cap="none" strike="noStrike">
                <a:solidFill>
                  <a:srgbClr val="2D1D4C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i="0" lang="pt-BR" sz="2100" u="none" cap="none" strike="noStrike">
                <a:solidFill>
                  <a:srgbClr val="2D1D4C"/>
                </a:solidFill>
                <a:latin typeface="Titillium Web"/>
                <a:ea typeface="Titillium Web"/>
                <a:cs typeface="Titillium Web"/>
                <a:sym typeface="Titillium Web"/>
              </a:rPr>
              <a:t>nos formatos presencial, híbrido e online</a:t>
            </a:r>
            <a:endParaRPr b="0" i="0" sz="2100" u="none" cap="none" strike="noStrike">
              <a:solidFill>
                <a:srgbClr val="2D1D4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" y="3036374"/>
            <a:ext cx="2284412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6411" y="3036359"/>
            <a:ext cx="2287592" cy="16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1996" y="1425877"/>
            <a:ext cx="2284428" cy="161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4418" y="3036359"/>
            <a:ext cx="2287592" cy="16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" y="1425877"/>
            <a:ext cx="2284428" cy="161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56402" y="1425896"/>
            <a:ext cx="2287592" cy="161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84420" y="1425877"/>
            <a:ext cx="2287592" cy="161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71995" y="3036359"/>
            <a:ext cx="2284428" cy="16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606250" y="245275"/>
            <a:ext cx="281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t-BR" sz="800" u="none" cap="none" strike="noStrike">
                <a:solidFill>
                  <a:srgbClr val="2D1D4C"/>
                </a:solidFill>
                <a:latin typeface="Titillium Web"/>
                <a:ea typeface="Titillium Web"/>
                <a:cs typeface="Titillium Web"/>
                <a:sym typeface="Titillium Web"/>
              </a:rPr>
              <a:t>Eventos | Plataforma CSC</a:t>
            </a:r>
            <a:endParaRPr b="0" i="0" sz="800" u="none" cap="none" strike="noStrike">
              <a:solidFill>
                <a:srgbClr val="2D1D4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1" name="Google Shape;121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87725" y="245275"/>
            <a:ext cx="498100" cy="43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062433" y="4719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pt-BR">
                <a:solidFill>
                  <a:srgbClr val="2D1D4C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 b="1">
              <a:solidFill>
                <a:srgbClr val="2D1D4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016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8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 rot="10800000">
            <a:off x="0" y="2143125"/>
            <a:ext cx="91440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277" y="1461975"/>
            <a:ext cx="1647452" cy="16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3942" y="1461975"/>
            <a:ext cx="1647452" cy="16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06301" y="1800035"/>
            <a:ext cx="1368088" cy="97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33924" y="1800024"/>
            <a:ext cx="1107700" cy="110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>
            <a:hlinkClick r:id="rId8"/>
          </p:cNvPr>
          <p:cNvSpPr/>
          <p:nvPr/>
        </p:nvSpPr>
        <p:spPr>
          <a:xfrm>
            <a:off x="1691850" y="319475"/>
            <a:ext cx="5760300" cy="501300"/>
          </a:xfrm>
          <a:prstGeom prst="roundRect">
            <a:avLst>
              <a:gd fmla="val 10847" name="adj"/>
            </a:avLst>
          </a:prstGeom>
          <a:solidFill>
            <a:srgbClr val="805DA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PREMIAÇÕES REALIZADAS PELA PLATAFORMA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8062433" y="4719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pt-BR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34" name="Google Shape;13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6925" y="3450476"/>
            <a:ext cx="2025875" cy="10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67633" y="3362558"/>
            <a:ext cx="1490245" cy="91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50050" y="3559100"/>
            <a:ext cx="1846374" cy="75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gradFill>
          <a:gsLst>
            <a:gs pos="0">
              <a:srgbClr val="3E3A99"/>
            </a:gs>
            <a:gs pos="69000">
              <a:srgbClr val="020016"/>
            </a:gs>
            <a:gs pos="100000">
              <a:srgbClr val="020016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525" y="1293088"/>
            <a:ext cx="3611374" cy="361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7725" y="245275"/>
            <a:ext cx="498100" cy="43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8062433" y="4719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rm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44" name="Google Shape;14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3064" y="2112530"/>
            <a:ext cx="2281101" cy="126351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FFFFFF">
                <a:alpha val="50000"/>
              </a:srgbClr>
            </a:outerShdw>
          </a:effectLst>
        </p:spPr>
      </p:pic>
      <p:pic>
        <p:nvPicPr>
          <p:cNvPr id="145" name="Google Shape;14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506" y="1613001"/>
            <a:ext cx="2246225" cy="126351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FFFFFF">
                <a:alpha val="50000"/>
              </a:srgbClr>
            </a:outerShdw>
          </a:effectLst>
        </p:spPr>
      </p:pic>
      <p:pic>
        <p:nvPicPr>
          <p:cNvPr id="146" name="Google Shape;14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501" y="3275686"/>
            <a:ext cx="2246235" cy="1263882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FFFFFF">
                <a:alpha val="50000"/>
              </a:srgbClr>
            </a:outerShdw>
          </a:effectLst>
        </p:spPr>
      </p:pic>
      <p:pic>
        <p:nvPicPr>
          <p:cNvPr id="147" name="Google Shape;147;p29"/>
          <p:cNvPicPr preferRelativeResize="0"/>
          <p:nvPr/>
        </p:nvPicPr>
        <p:blipFill rotWithShape="1">
          <a:blip r:embed="rId8">
            <a:alphaModFix/>
          </a:blip>
          <a:srcRect b="65"/>
          <a:stretch/>
        </p:blipFill>
        <p:spPr>
          <a:xfrm>
            <a:off x="2807954" y="3721944"/>
            <a:ext cx="2246221" cy="1267957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FFFFFF">
                <a:alpha val="50000"/>
              </a:srgbClr>
            </a:outerShdw>
          </a:effectLst>
        </p:spPr>
      </p:pic>
      <p:pic>
        <p:nvPicPr>
          <p:cNvPr id="148" name="Google Shape;148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39850" y="245275"/>
            <a:ext cx="2934124" cy="16504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gradFill>
          <a:gsLst>
            <a:gs pos="0">
              <a:srgbClr val="3E3A99"/>
            </a:gs>
            <a:gs pos="69000">
              <a:srgbClr val="020016"/>
            </a:gs>
            <a:gs pos="100000">
              <a:srgbClr val="020016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30"/>
          <p:cNvGrpSpPr/>
          <p:nvPr/>
        </p:nvGrpSpPr>
        <p:grpSpPr>
          <a:xfrm>
            <a:off x="107" y="0"/>
            <a:ext cx="2285998" cy="5143500"/>
            <a:chOff x="107" y="0"/>
            <a:chExt cx="2285998" cy="5143500"/>
          </a:xfrm>
        </p:grpSpPr>
        <p:pic>
          <p:nvPicPr>
            <p:cNvPr id="154" name="Google Shape;154;p30"/>
            <p:cNvPicPr preferRelativeResize="0"/>
            <p:nvPr/>
          </p:nvPicPr>
          <p:blipFill rotWithShape="1">
            <a:blip r:embed="rId3">
              <a:alphaModFix amt="60000"/>
            </a:blip>
            <a:srcRect l="49" r="153"/>
            <a:stretch/>
          </p:blipFill>
          <p:spPr>
            <a:xfrm>
              <a:off x="107" y="0"/>
              <a:ext cx="2285998" cy="5143500"/>
            </a:xfrm>
            <a:prstGeom prst="rect">
              <a:avLst/>
            </a:prstGeom>
            <a:noFill/>
            <a:ln>
              <a:noFill/>
            </a:ln>
            <a:effectLst>
              <a:outerShdw algn="bl" blurRad="200025" dir="5400000" dist="19050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155" name="Google Shape;155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2106" y="1947300"/>
              <a:ext cx="1662000" cy="1248900"/>
            </a:xfrm>
            <a:prstGeom prst="rect">
              <a:avLst/>
            </a:prstGeom>
            <a:noFill/>
            <a:ln>
              <a:noFill/>
            </a:ln>
            <a:effectLst>
              <a:outerShdw algn="bl" blurRad="85725" dir="5400000" dist="19050" rotWithShape="0">
                <a:srgbClr val="000000">
                  <a:alpha val="49800"/>
                </a:srgbClr>
              </a:outerShdw>
            </a:effectLst>
          </p:spPr>
        </p:pic>
      </p:grpSp>
      <p:grpSp>
        <p:nvGrpSpPr>
          <p:cNvPr id="156" name="Google Shape;156;p30"/>
          <p:cNvGrpSpPr/>
          <p:nvPr/>
        </p:nvGrpSpPr>
        <p:grpSpPr>
          <a:xfrm>
            <a:off x="2286107" y="0"/>
            <a:ext cx="2286000" cy="5143500"/>
            <a:chOff x="2286107" y="0"/>
            <a:chExt cx="2286000" cy="5143500"/>
          </a:xfrm>
        </p:grpSpPr>
        <p:pic>
          <p:nvPicPr>
            <p:cNvPr id="157" name="Google Shape;157;p30"/>
            <p:cNvPicPr preferRelativeResize="0"/>
            <p:nvPr/>
          </p:nvPicPr>
          <p:blipFill rotWithShape="1">
            <a:blip r:embed="rId5">
              <a:alphaModFix amt="50000"/>
            </a:blip>
            <a:srcRect l="104" r="96"/>
            <a:stretch/>
          </p:blipFill>
          <p:spPr>
            <a:xfrm>
              <a:off x="2286107" y="0"/>
              <a:ext cx="2286000" cy="5143500"/>
            </a:xfrm>
            <a:prstGeom prst="rect">
              <a:avLst/>
            </a:prstGeom>
            <a:noFill/>
            <a:ln>
              <a:noFill/>
            </a:ln>
            <a:effectLst>
              <a:outerShdw algn="bl" blurRad="200025" dir="5400000" dist="19050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158" name="Google Shape;158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72057" y="1560700"/>
              <a:ext cx="1914100" cy="2022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30"/>
          <p:cNvGrpSpPr/>
          <p:nvPr/>
        </p:nvGrpSpPr>
        <p:grpSpPr>
          <a:xfrm>
            <a:off x="4572107" y="0"/>
            <a:ext cx="2286000" cy="5143500"/>
            <a:chOff x="4572107" y="0"/>
            <a:chExt cx="2286000" cy="5143500"/>
          </a:xfrm>
        </p:grpSpPr>
        <p:pic>
          <p:nvPicPr>
            <p:cNvPr id="160" name="Google Shape;160;p30"/>
            <p:cNvPicPr preferRelativeResize="0"/>
            <p:nvPr/>
          </p:nvPicPr>
          <p:blipFill rotWithShape="1">
            <a:blip r:embed="rId7">
              <a:alphaModFix/>
            </a:blip>
            <a:stretch/>
          </p:blipFill>
          <p:spPr>
            <a:xfrm>
              <a:off x="4572107" y="0"/>
              <a:ext cx="2286000" cy="5143500"/>
            </a:xfrm>
            <a:prstGeom prst="rect">
              <a:avLst/>
            </a:prstGeom>
            <a:noFill/>
            <a:ln>
              <a:noFill/>
            </a:ln>
            <a:effectLst>
              <a:outerShdw algn="bl" blurRad="200025" dir="5400000" dist="19050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161" name="Google Shape;161;p3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35225" y="1921925"/>
              <a:ext cx="1959775" cy="1299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p30"/>
          <p:cNvGrpSpPr/>
          <p:nvPr/>
        </p:nvGrpSpPr>
        <p:grpSpPr>
          <a:xfrm>
            <a:off x="6858125" y="0"/>
            <a:ext cx="2286006" cy="5143500"/>
            <a:chOff x="6858125" y="0"/>
            <a:chExt cx="2286006" cy="5143500"/>
          </a:xfrm>
        </p:grpSpPr>
        <p:pic>
          <p:nvPicPr>
            <p:cNvPr id="163" name="Google Shape;163;p30"/>
            <p:cNvPicPr preferRelativeResize="0"/>
            <p:nvPr/>
          </p:nvPicPr>
          <p:blipFill rotWithShape="1">
            <a:blip r:embed="rId9">
              <a:alphaModFix/>
            </a:blip>
            <a:srcRect l="190" r="16"/>
            <a:stretch/>
          </p:blipFill>
          <p:spPr>
            <a:xfrm>
              <a:off x="6858132" y="0"/>
              <a:ext cx="2285999" cy="5143500"/>
            </a:xfrm>
            <a:prstGeom prst="rect">
              <a:avLst/>
            </a:prstGeom>
            <a:noFill/>
            <a:ln>
              <a:noFill/>
            </a:ln>
            <a:effectLst>
              <a:outerShdw algn="bl" blurRad="200025" dir="5400000" dist="19050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164" name="Google Shape;164;p30"/>
            <p:cNvPicPr preferRelativeResize="0"/>
            <p:nvPr/>
          </p:nvPicPr>
          <p:blipFill rotWithShape="1">
            <a:blip r:embed="rId10">
              <a:alphaModFix/>
            </a:blip>
            <a:srcRect l="66" r="172"/>
            <a:stretch/>
          </p:blipFill>
          <p:spPr>
            <a:xfrm>
              <a:off x="6858125" y="1244900"/>
              <a:ext cx="2286000" cy="2653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30">
            <a:hlinkClick r:id="rId11"/>
          </p:cNvPr>
          <p:cNvSpPr/>
          <p:nvPr/>
        </p:nvSpPr>
        <p:spPr>
          <a:xfrm>
            <a:off x="1691850" y="319475"/>
            <a:ext cx="5760300" cy="501300"/>
          </a:xfrm>
          <a:prstGeom prst="roundRect">
            <a:avLst>
              <a:gd fmla="val 10847" name="adj"/>
            </a:avLst>
          </a:prstGeom>
          <a:solidFill>
            <a:srgbClr val="805DA3"/>
          </a:solidFill>
          <a:ln>
            <a:noFill/>
          </a:ln>
          <a:effectLst>
            <a:outerShdw algn="bl" blurRad="57150" dir="5400000" dist="19050" rotWithShape="0">
              <a:srgbClr val="000000">
                <a:alpha val="49800"/>
              </a:srgbClr>
            </a:outerShdw>
          </a:effectLst>
        </p:spPr>
        <p:txBody>
          <a:bodyPr anchor="ctr" anchorCtr="0" bIns="0" lIns="0" rIns="0" spcFirstLastPara="1" tIns="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cap="none" i="0" lang="pt-BR" strike="noStrike" sz="1900" u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EVENTOS REALIZADOS PELA PLATAFORMA</a:t>
            </a:r>
            <a:endParaRPr b="1" cap="none" i="0" strike="noStrike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rgbClr val="020016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 rot="10800000">
            <a:off x="0" y="2143125"/>
            <a:ext cx="91440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 rotWithShape="1">
          <a:blip r:embed="rId4">
            <a:alphaModFix/>
          </a:blip>
          <a:srcRect t="94"/>
          <a:stretch/>
        </p:blipFill>
        <p:spPr>
          <a:xfrm>
            <a:off x="4630275" y="179224"/>
            <a:ext cx="4379924" cy="217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925" y="1877425"/>
            <a:ext cx="4038748" cy="269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750" y="147900"/>
            <a:ext cx="1928101" cy="133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 rotWithShape="1">
          <a:blip r:embed="rId7">
            <a:alphaModFix/>
          </a:blip>
          <a:srcRect t="35"/>
          <a:stretch/>
        </p:blipFill>
        <p:spPr>
          <a:xfrm>
            <a:off x="4630275" y="2350725"/>
            <a:ext cx="4379926" cy="26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rgbClr val="020016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2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 rot="10800000">
            <a:off x="0" y="2143125"/>
            <a:ext cx="91440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>
            <p:ph idx="12" type="sldNum"/>
          </p:nvPr>
        </p:nvSpPr>
        <p:spPr>
          <a:xfrm>
            <a:off x="8062433" y="4719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rm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pt-BR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175" y="208200"/>
            <a:ext cx="1404150" cy="1055125"/>
          </a:xfrm>
          <a:prstGeom prst="rect">
            <a:avLst/>
          </a:prstGeom>
          <a:noFill/>
          <a:ln>
            <a:noFill/>
          </a:ln>
          <a:effectLst>
            <a:outerShdw algn="bl" blurRad="85725" dir="5400000" dist="19050" rotWithShape="0">
              <a:srgbClr val="000000">
                <a:alpha val="49800"/>
              </a:srgbClr>
            </a:outerShdw>
          </a:effectLst>
        </p:spPr>
      </p:pic>
      <p:pic>
        <p:nvPicPr>
          <p:cNvPr id="182" name="Google Shape;182;p32"/>
          <p:cNvPicPr preferRelativeResize="0"/>
          <p:nvPr/>
        </p:nvPicPr>
        <p:blipFill rotWithShape="1">
          <a:blip r:embed="rId5">
            <a:alphaModFix/>
          </a:blip>
          <a:srcRect l="34" r="24"/>
          <a:stretch/>
        </p:blipFill>
        <p:spPr>
          <a:xfrm>
            <a:off x="1858650" y="208200"/>
            <a:ext cx="3260401" cy="240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4100" y="2755401"/>
            <a:ext cx="3314949" cy="220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6996" y="208200"/>
            <a:ext cx="3603553" cy="240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 rotWithShape="1">
          <a:blip r:embed="rId8">
            <a:alphaModFix/>
          </a:blip>
          <a:srcRect b="10"/>
          <a:stretch/>
        </p:blipFill>
        <p:spPr>
          <a:xfrm>
            <a:off x="5324400" y="2755400"/>
            <a:ext cx="3588751" cy="22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016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3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 rot="10800000">
            <a:off x="-569751" y="1769225"/>
            <a:ext cx="10283501" cy="33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/>
          <p:nvPr/>
        </p:nvSpPr>
        <p:spPr>
          <a:xfrm>
            <a:off x="1468950" y="3909975"/>
            <a:ext cx="6206100" cy="6909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3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…e muito mais!</a:t>
            </a:r>
            <a:endParaRPr b="0" i="0" sz="32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11600"/>
            <a:ext cx="8916000" cy="28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016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 rot="10800000">
            <a:off x="-569751" y="1769225"/>
            <a:ext cx="10283501" cy="33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4"/>
          <p:cNvSpPr txBox="1"/>
          <p:nvPr/>
        </p:nvSpPr>
        <p:spPr>
          <a:xfrm>
            <a:off x="300775" y="1664025"/>
            <a:ext cx="7707900" cy="6909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25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TENDÊNCIAS E INOVAÇÕES NA MOBILIDADE</a:t>
            </a:r>
            <a:br>
              <a:rPr b="1" lang="pt-BR" sz="25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b="1" lang="pt-BR" sz="25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pt-BR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SISTEMAS INTELIGENTES DE TRANSPORTE</a:t>
            </a:r>
            <a:br>
              <a:rPr b="1" lang="pt-BR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pt-BR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MOBILIDADE COMO UM SERVIÇO</a:t>
            </a:r>
            <a:endParaRPr b="1"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CONECTIVIDADE</a:t>
            </a:r>
            <a:endParaRPr b="1"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MOBILIDADE COMPARTILHADA</a:t>
            </a:r>
            <a:endParaRPr b="1"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INTERNET DAS COISAS</a:t>
            </a:r>
            <a:endParaRPr b="1"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BIG DATA</a:t>
            </a:r>
            <a:endParaRPr b="1"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INTELIGÊNCIA ARTIFICIAL</a:t>
            </a:r>
            <a:endParaRPr b="1"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DESCARBONIZAÇÃO DO TRANSPORTE</a:t>
            </a:r>
            <a:endParaRPr b="1"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3581361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