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9" r:id="rId3"/>
    <p:sldId id="270" r:id="rId4"/>
    <p:sldId id="271" r:id="rId5"/>
    <p:sldId id="264" r:id="rId6"/>
    <p:sldId id="266" r:id="rId7"/>
    <p:sldId id="267" r:id="rId8"/>
    <p:sldId id="268" r:id="rId9"/>
    <p:sldId id="269" r:id="rId10"/>
    <p:sldId id="265" r:id="rId11"/>
    <p:sldId id="272" r:id="rId12"/>
    <p:sldId id="273" r:id="rId13"/>
    <p:sldId id="263" r:id="rId14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747775"/>
          </p15:clr>
        </p15:guide>
        <p15:guide id="2" pos="96">
          <p15:clr>
            <a:srgbClr val="747775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62" y="72"/>
      </p:cViewPr>
      <p:guideLst>
        <p:guide pos="2880"/>
        <p:guide pos="9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5D0383E9-E3BE-82EA-BB58-6839E3E0D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>
            <a:extLst>
              <a:ext uri="{FF2B5EF4-FFF2-40B4-BE49-F238E27FC236}">
                <a16:creationId xmlns:a16="http://schemas.microsoft.com/office/drawing/2014/main" id="{CE79D975-C55D-A130-1ABA-7AA353579A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>
            <a:extLst>
              <a:ext uri="{FF2B5EF4-FFF2-40B4-BE49-F238E27FC236}">
                <a16:creationId xmlns:a16="http://schemas.microsoft.com/office/drawing/2014/main" id="{9638EAA8-28B2-65F5-DCCF-035F333765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10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451B6662-864F-29AE-4674-C46E7FE4F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>
            <a:extLst>
              <a:ext uri="{FF2B5EF4-FFF2-40B4-BE49-F238E27FC236}">
                <a16:creationId xmlns:a16="http://schemas.microsoft.com/office/drawing/2014/main" id="{E4D06444-8C32-35CB-459F-670D13837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>
            <a:extLst>
              <a:ext uri="{FF2B5EF4-FFF2-40B4-BE49-F238E27FC236}">
                <a16:creationId xmlns:a16="http://schemas.microsoft.com/office/drawing/2014/main" id="{694C4445-D6C6-85F6-2344-56250E855F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72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D349240A-D611-A85B-1ACE-4FDB76AA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>
            <a:extLst>
              <a:ext uri="{FF2B5EF4-FFF2-40B4-BE49-F238E27FC236}">
                <a16:creationId xmlns:a16="http://schemas.microsoft.com/office/drawing/2014/main" id="{F9FE2226-0D29-D6C4-40E8-14687F417C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>
            <a:extLst>
              <a:ext uri="{FF2B5EF4-FFF2-40B4-BE49-F238E27FC236}">
                <a16:creationId xmlns:a16="http://schemas.microsoft.com/office/drawing/2014/main" id="{2944E542-D76B-6EFA-1FE7-D419F9B8E9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11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3f93e4fd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3f93e4fd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3AE9F39A-64F5-1B29-2F17-8BFCE4921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>
            <a:extLst>
              <a:ext uri="{FF2B5EF4-FFF2-40B4-BE49-F238E27FC236}">
                <a16:creationId xmlns:a16="http://schemas.microsoft.com/office/drawing/2014/main" id="{9861BA8D-551E-19DD-6435-4DA60A672D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>
            <a:extLst>
              <a:ext uri="{FF2B5EF4-FFF2-40B4-BE49-F238E27FC236}">
                <a16:creationId xmlns:a16="http://schemas.microsoft.com/office/drawing/2014/main" id="{B866ED03-FA3D-3D39-916C-7D3C66E673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47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230E89B3-82FF-53A1-7ACD-379096735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>
            <a:extLst>
              <a:ext uri="{FF2B5EF4-FFF2-40B4-BE49-F238E27FC236}">
                <a16:creationId xmlns:a16="http://schemas.microsoft.com/office/drawing/2014/main" id="{A0B5C9DE-37B7-3B9F-DEB5-FD0008F6E4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>
            <a:extLst>
              <a:ext uri="{FF2B5EF4-FFF2-40B4-BE49-F238E27FC236}">
                <a16:creationId xmlns:a16="http://schemas.microsoft.com/office/drawing/2014/main" id="{6F2DE273-B2CB-FD30-A3B4-707CC27204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45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A19EBC16-34CF-7B9E-6D59-EA3FAF97C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>
            <a:extLst>
              <a:ext uri="{FF2B5EF4-FFF2-40B4-BE49-F238E27FC236}">
                <a16:creationId xmlns:a16="http://schemas.microsoft.com/office/drawing/2014/main" id="{CDFA654C-1692-5970-3FF5-561D0961B2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>
            <a:extLst>
              <a:ext uri="{FF2B5EF4-FFF2-40B4-BE49-F238E27FC236}">
                <a16:creationId xmlns:a16="http://schemas.microsoft.com/office/drawing/2014/main" id="{0CE056B8-468A-88DF-E70E-BD98A2641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97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B8BE7339-6A5A-473C-CAB0-E801D35EC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>
            <a:extLst>
              <a:ext uri="{FF2B5EF4-FFF2-40B4-BE49-F238E27FC236}">
                <a16:creationId xmlns:a16="http://schemas.microsoft.com/office/drawing/2014/main" id="{A2467B0F-3B72-90EB-771A-325344223C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>
            <a:extLst>
              <a:ext uri="{FF2B5EF4-FFF2-40B4-BE49-F238E27FC236}">
                <a16:creationId xmlns:a16="http://schemas.microsoft.com/office/drawing/2014/main" id="{8C47D404-04D7-4DF9-8E58-3A1225D28A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94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A66FB7F1-2D00-E0E0-248E-ED2A4A4E3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>
            <a:extLst>
              <a:ext uri="{FF2B5EF4-FFF2-40B4-BE49-F238E27FC236}">
                <a16:creationId xmlns:a16="http://schemas.microsoft.com/office/drawing/2014/main" id="{D50BFF76-A7BC-FCE0-008B-FC001140F7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>
            <a:extLst>
              <a:ext uri="{FF2B5EF4-FFF2-40B4-BE49-F238E27FC236}">
                <a16:creationId xmlns:a16="http://schemas.microsoft.com/office/drawing/2014/main" id="{6E17A9CE-CF68-A388-E9DE-ED944BC49E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72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E018485D-0A8F-8A3E-E41C-7DD0BBD1B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>
            <a:extLst>
              <a:ext uri="{FF2B5EF4-FFF2-40B4-BE49-F238E27FC236}">
                <a16:creationId xmlns:a16="http://schemas.microsoft.com/office/drawing/2014/main" id="{A33E1301-2053-B2BE-096F-2D2ADD7C28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>
            <a:extLst>
              <a:ext uri="{FF2B5EF4-FFF2-40B4-BE49-F238E27FC236}">
                <a16:creationId xmlns:a16="http://schemas.microsoft.com/office/drawing/2014/main" id="{F69DC448-06A6-CAEF-0ED6-C561A1269B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70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D1607AA1-7FCC-E5CB-96DC-4043F9EF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>
            <a:extLst>
              <a:ext uri="{FF2B5EF4-FFF2-40B4-BE49-F238E27FC236}">
                <a16:creationId xmlns:a16="http://schemas.microsoft.com/office/drawing/2014/main" id="{2D70264A-561B-4D77-D544-44954B3F26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>
            <a:extLst>
              <a:ext uri="{FF2B5EF4-FFF2-40B4-BE49-F238E27FC236}">
                <a16:creationId xmlns:a16="http://schemas.microsoft.com/office/drawing/2014/main" id="{1731CDF3-C588-8F22-68A3-38D2EA4116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45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alcualdigital.com/letalidad-en-dos-ruedas-motorizados-lideran-el-numero-de-decesos-por-accidentes-viale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lnacional.com/author/elnacional/" TargetMode="External"/><Relationship Id="rId5" Type="http://schemas.openxmlformats.org/officeDocument/2006/relationships/hyperlink" Target="https://www.elnacional.com/venezuela/" TargetMode="External"/><Relationship Id="rId4" Type="http://schemas.openxmlformats.org/officeDocument/2006/relationships/hyperlink" Target="https://www.elnacional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9871" y="2599050"/>
            <a:ext cx="8644129" cy="68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3000" b="1" i="1" dirty="0">
                <a:solidFill>
                  <a:schemeClr val="bg1"/>
                </a:solidFill>
                <a:latin typeface="Raleway"/>
                <a:sym typeface="Raleway"/>
              </a:rPr>
              <a:t>S</a:t>
            </a:r>
            <a:r>
              <a:rPr lang="pt-BR" sz="3000" b="1" i="1" dirty="0">
                <a:solidFill>
                  <a:schemeClr val="bg1"/>
                </a:solidFill>
              </a:rPr>
              <a:t>ituação da Segurança Viária nas Américas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352875" y="4230375"/>
            <a:ext cx="6584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1600" b="1" dirty="0">
                <a:solidFill>
                  <a:srgbClr val="FFFFFF"/>
                </a:solidFill>
              </a:rPr>
              <a:t>Ing. Fabián Pons</a:t>
            </a:r>
            <a:endParaRPr sz="16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51925" y="4509075"/>
            <a:ext cx="5085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dirty="0">
                <a:solidFill>
                  <a:schemeClr val="lt1"/>
                </a:solidFill>
              </a:rPr>
              <a:t>OVILAM – </a:t>
            </a:r>
            <a:r>
              <a:rPr lang="pt-BR" sz="1600" dirty="0" err="1">
                <a:solidFill>
                  <a:schemeClr val="lt1"/>
                </a:solidFill>
              </a:rPr>
              <a:t>Observatorio</a:t>
            </a:r>
            <a:r>
              <a:rPr lang="pt-BR" sz="1600" dirty="0">
                <a:solidFill>
                  <a:schemeClr val="lt1"/>
                </a:solidFill>
              </a:rPr>
              <a:t> </a:t>
            </a:r>
            <a:r>
              <a:rPr lang="pt-BR" sz="1600" dirty="0" err="1">
                <a:solidFill>
                  <a:schemeClr val="lt1"/>
                </a:solidFill>
              </a:rPr>
              <a:t>Vial</a:t>
            </a:r>
            <a:r>
              <a:rPr lang="pt-BR" sz="1600" dirty="0">
                <a:solidFill>
                  <a:schemeClr val="lt1"/>
                </a:solidFill>
              </a:rPr>
              <a:t> </a:t>
            </a:r>
            <a:r>
              <a:rPr lang="pt-BR" sz="1600" dirty="0" err="1">
                <a:solidFill>
                  <a:schemeClr val="lt1"/>
                </a:solidFill>
              </a:rPr>
              <a:t>Latinoamericano</a:t>
            </a:r>
            <a:endParaRPr sz="16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6BC35760-8681-EFE1-15C5-0F9844B21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92C6570C-39D6-7F2D-CEF2-4C1EA0D5C9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5D46F86D-5F24-AA39-4A71-953C5360FF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>
            <a:extLst>
              <a:ext uri="{FF2B5EF4-FFF2-40B4-BE49-F238E27FC236}">
                <a16:creationId xmlns:a16="http://schemas.microsoft.com/office/drawing/2014/main" id="{36371FEB-0677-77BB-C20D-BA23F4E280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extLst>
              <a:ext uri="{FF2B5EF4-FFF2-40B4-BE49-F238E27FC236}">
                <a16:creationId xmlns:a16="http://schemas.microsoft.com/office/drawing/2014/main" id="{4DE347AD-664B-D20A-4437-C0C5060D0B5E}"/>
              </a:ext>
            </a:extLst>
          </p:cNvPr>
          <p:cNvSpPr txBox="1"/>
          <p:nvPr/>
        </p:nvSpPr>
        <p:spPr>
          <a:xfrm>
            <a:off x="311700" y="470278"/>
            <a:ext cx="869818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endParaRPr lang="es-MX" sz="2500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chemeClr val="dk1"/>
                </a:solidFill>
              </a:rPr>
              <a:t>“DE BUENOS DESEOS ESTÁ EMPEDRADO EL CAMINO DEL INFIERNO”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es-MX" sz="1700" b="1" dirty="0">
                <a:solidFill>
                  <a:schemeClr val="dk1"/>
                </a:solidFill>
              </a:rPr>
              <a:t>La OMS (WHO) mira los avances de los países en función de sus compromisos de legislaciones en temas tales como:</a:t>
            </a:r>
            <a:br>
              <a:rPr lang="es-MX" sz="1700" b="1" dirty="0">
                <a:solidFill>
                  <a:schemeClr val="dk1"/>
                </a:solidFill>
              </a:rPr>
            </a:br>
            <a:r>
              <a:rPr lang="es-MX" sz="1700" b="1" dirty="0">
                <a:solidFill>
                  <a:schemeClr val="dk1"/>
                </a:solidFill>
              </a:rPr>
              <a:t>- Moderación de la velocidad</a:t>
            </a:r>
            <a:br>
              <a:rPr lang="es-MX" sz="1700" b="1" dirty="0">
                <a:solidFill>
                  <a:schemeClr val="dk1"/>
                </a:solidFill>
              </a:rPr>
            </a:br>
            <a:r>
              <a:rPr lang="es-MX" sz="1700" b="1" dirty="0">
                <a:solidFill>
                  <a:schemeClr val="dk1"/>
                </a:solidFill>
              </a:rPr>
              <a:t>- Uso de casco</a:t>
            </a:r>
            <a:br>
              <a:rPr lang="es-MX" sz="1700" b="1" dirty="0">
                <a:solidFill>
                  <a:schemeClr val="dk1"/>
                </a:solidFill>
              </a:rPr>
            </a:br>
            <a:r>
              <a:rPr lang="es-MX" sz="1700" b="1" dirty="0">
                <a:solidFill>
                  <a:schemeClr val="dk1"/>
                </a:solidFill>
              </a:rPr>
              <a:t>- Uso de cinturón de seguridad</a:t>
            </a:r>
            <a:br>
              <a:rPr lang="es-MX" sz="1700" b="1" dirty="0">
                <a:solidFill>
                  <a:schemeClr val="dk1"/>
                </a:solidFill>
              </a:rPr>
            </a:br>
            <a:r>
              <a:rPr lang="es-MX" sz="1700" b="1" dirty="0">
                <a:solidFill>
                  <a:schemeClr val="dk1"/>
                </a:solidFill>
              </a:rPr>
              <a:t>- Limites para alcoholemia (BAC)</a:t>
            </a:r>
            <a:br>
              <a:rPr lang="es-MX" sz="1700" b="1" dirty="0">
                <a:solidFill>
                  <a:schemeClr val="dk1"/>
                </a:solidFill>
              </a:rPr>
            </a:br>
            <a:r>
              <a:rPr lang="es-MX" sz="1700" b="1" dirty="0">
                <a:solidFill>
                  <a:schemeClr val="dk1"/>
                </a:solidFill>
              </a:rPr>
              <a:t>- Uso de Sistemas de Retención Infantil</a:t>
            </a:r>
            <a:br>
              <a:rPr lang="es-MX" sz="1700" b="1" dirty="0">
                <a:solidFill>
                  <a:schemeClr val="dk1"/>
                </a:solidFill>
              </a:rPr>
            </a:br>
            <a:r>
              <a:rPr lang="es-MX" sz="1700" b="1" dirty="0">
                <a:solidFill>
                  <a:schemeClr val="dk1"/>
                </a:solidFill>
              </a:rPr>
              <a:t>- Distracciones en la conducción</a:t>
            </a:r>
            <a:br>
              <a:rPr lang="es-MX" sz="1700" b="1" dirty="0">
                <a:solidFill>
                  <a:schemeClr val="dk1"/>
                </a:solidFill>
              </a:rPr>
            </a:br>
            <a:br>
              <a:rPr lang="es-MX" sz="1700" b="1" dirty="0">
                <a:solidFill>
                  <a:schemeClr val="dk1"/>
                </a:solidFill>
              </a:rPr>
            </a:br>
            <a:r>
              <a:rPr lang="es-MX" sz="1700" b="1" dirty="0">
                <a:solidFill>
                  <a:schemeClr val="dk1"/>
                </a:solidFill>
              </a:rPr>
              <a:t>Escribir leyes es muy fácil. Hacer cumplir las leyes requiere de trabajo</a:t>
            </a:r>
            <a:br>
              <a:rPr lang="es-MX" sz="1700" b="1" dirty="0">
                <a:solidFill>
                  <a:schemeClr val="dk1"/>
                </a:solidFill>
              </a:rPr>
            </a:br>
            <a:r>
              <a:rPr lang="es-MX" sz="1700" b="1" dirty="0">
                <a:solidFill>
                  <a:schemeClr val="dk1"/>
                </a:solidFill>
              </a:rPr>
              <a:t>y compromiso.</a:t>
            </a:r>
            <a:endParaRPr lang="es-MX" sz="2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0FE1FD5A-0CAE-69D3-C903-41B922055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989D9265-87AA-A439-64F4-8C5A80DA7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5FA04C6A-9D6B-2C73-DD84-0FC35E1D62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>
            <a:extLst>
              <a:ext uri="{FF2B5EF4-FFF2-40B4-BE49-F238E27FC236}">
                <a16:creationId xmlns:a16="http://schemas.microsoft.com/office/drawing/2014/main" id="{884D20EF-5A47-AB8C-578E-2C3C18D833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extLst>
              <a:ext uri="{FF2B5EF4-FFF2-40B4-BE49-F238E27FC236}">
                <a16:creationId xmlns:a16="http://schemas.microsoft.com/office/drawing/2014/main" id="{917112E1-0A2E-4098-B293-A9F2940A5D21}"/>
              </a:ext>
            </a:extLst>
          </p:cNvPr>
          <p:cNvSpPr txBox="1"/>
          <p:nvPr/>
        </p:nvSpPr>
        <p:spPr>
          <a:xfrm>
            <a:off x="311700" y="470278"/>
            <a:ext cx="869818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endParaRPr lang="es-MX" sz="2500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chemeClr val="dk1"/>
                </a:solidFill>
              </a:rPr>
              <a:t>“ALCOHOLEMIA EN LAS AMÉRICAS”...¿una cuestión técnica o política???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es-MX" sz="1700" b="1" dirty="0">
                <a:solidFill>
                  <a:schemeClr val="dk1"/>
                </a:solidFill>
              </a:rPr>
              <a:t>Argentina, Brasil, Paraguay, Uruguay tienen valores de ALCOHOLEMIA CERO.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es-MX" sz="1700" b="1" dirty="0">
                <a:solidFill>
                  <a:schemeClr val="dk1"/>
                </a:solidFill>
              </a:rPr>
              <a:t>CHILE 0,3 gr/lt de sangre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es-MX" sz="1700" b="1" dirty="0">
                <a:solidFill>
                  <a:schemeClr val="dk1"/>
                </a:solidFill>
              </a:rPr>
              <a:t>COLOMBIA 0,25 gr/lt de sangre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es-MX" sz="1700" b="1" dirty="0">
                <a:solidFill>
                  <a:schemeClr val="dk1"/>
                </a:solidFill>
              </a:rPr>
              <a:t>EE.UU. Dependiendo del Estado varía entre 0,5 y 0,8 gr/lt de sangre</a:t>
            </a:r>
            <a:br>
              <a:rPr lang="es-MX" sz="1700" b="1" dirty="0">
                <a:solidFill>
                  <a:schemeClr val="dk1"/>
                </a:solidFill>
              </a:rPr>
            </a:b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rgbClr val="FF0000"/>
                </a:solidFill>
              </a:rPr>
              <a:t>NUNCA ES BUENO CONDUCIR BAJO LOS EFECTOS DEL ALCOHOL</a:t>
            </a:r>
            <a:br>
              <a:rPr lang="es-MX" sz="1700" b="1" dirty="0">
                <a:solidFill>
                  <a:srgbClr val="FF0000"/>
                </a:solidFill>
              </a:rPr>
            </a:br>
            <a:endParaRPr lang="es-MX" sz="1700" b="1" dirty="0">
              <a:solidFill>
                <a:srgbClr val="FF0000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chemeClr val="dk1"/>
                </a:solidFill>
              </a:rPr>
              <a:t>Por eso hay que trabajar en programas de ALCOHOL CERO pero no en la ABERRACIÓN TÉCNICA DE LA ALCOHOLEMIA CERO</a:t>
            </a:r>
            <a:br>
              <a:rPr lang="es-MX" sz="1700" b="1" dirty="0">
                <a:solidFill>
                  <a:schemeClr val="dk1"/>
                </a:solidFill>
              </a:rPr>
            </a:b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chemeClr val="dk1"/>
                </a:solidFill>
              </a:rPr>
              <a:t>- Educar, Concientizar, CONTROLAR, multar </a:t>
            </a:r>
            <a:r>
              <a:rPr lang="es-MX" sz="1700" b="1">
                <a:solidFill>
                  <a:schemeClr val="dk1"/>
                </a:solidFill>
              </a:rPr>
              <a:t>y legislar</a:t>
            </a:r>
            <a:endParaRPr lang="es-MX" sz="2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374D6ED0-6556-6E27-3764-18AD93154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A54BB8D4-8B2A-F8F9-6F46-841D27324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C668C14D-FE24-9587-D2AE-70D2A91584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>
            <a:extLst>
              <a:ext uri="{FF2B5EF4-FFF2-40B4-BE49-F238E27FC236}">
                <a16:creationId xmlns:a16="http://schemas.microsoft.com/office/drawing/2014/main" id="{35A6861E-C926-DD4B-0FEF-13DDD510163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extLst>
              <a:ext uri="{FF2B5EF4-FFF2-40B4-BE49-F238E27FC236}">
                <a16:creationId xmlns:a16="http://schemas.microsoft.com/office/drawing/2014/main" id="{57B209AD-E7C2-C1EF-2C27-A21732586651}"/>
              </a:ext>
            </a:extLst>
          </p:cNvPr>
          <p:cNvSpPr txBox="1"/>
          <p:nvPr/>
        </p:nvSpPr>
        <p:spPr>
          <a:xfrm>
            <a:off x="311700" y="470278"/>
            <a:ext cx="869818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endParaRPr lang="es-MX" sz="2500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chemeClr val="dk1"/>
                </a:solidFill>
              </a:rPr>
              <a:t>- Europa, en promedio, controla entre el 15 y el 20% de su población por año.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chemeClr val="dk1"/>
                </a:solidFill>
              </a:rPr>
              <a:t>- Argentina controla al 0,7% de su población por año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700" b="1" dirty="0">
                <a:solidFill>
                  <a:schemeClr val="dk1"/>
                </a:solidFill>
              </a:rPr>
              <a:t>- Los invito a averiguar cual es esa cifra en sus países.</a:t>
            </a:r>
            <a:endParaRPr lang="es-MX" sz="2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7E7B3B-59A7-A8B6-AF83-465239F91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6" y="1152475"/>
            <a:ext cx="3290911" cy="24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334674" y="3691775"/>
            <a:ext cx="3347309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Ing. Fabián Pons</a:t>
            </a:r>
            <a:endParaRPr sz="2100" b="1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311700" y="3965950"/>
            <a:ext cx="508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Presidente de OVILAM</a:t>
            </a:r>
            <a:endParaRPr sz="20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51125" y="4263100"/>
            <a:ext cx="63243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Fabián.pons@ovilam.com</a:t>
            </a:r>
            <a:r>
              <a:rPr lang="pt-BR" sz="16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(+54 911) 5101-6095</a:t>
            </a:r>
            <a:br>
              <a:rPr lang="pt-BR" sz="16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pt-BR" sz="16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www.Ovilam.com.ar</a:t>
            </a:r>
            <a:endParaRPr sz="1600" b="0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11700" y="525125"/>
            <a:ext cx="836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br>
              <a:rPr lang="pt-BR" sz="2500" dirty="0">
                <a:solidFill>
                  <a:schemeClr val="dk1"/>
                </a:solidFill>
              </a:rPr>
            </a:br>
            <a:r>
              <a:rPr lang="es-MX" sz="2500" b="1" dirty="0">
                <a:solidFill>
                  <a:schemeClr val="dk1"/>
                </a:solidFill>
              </a:rPr>
              <a:t>“Lo que no se define no se puede medir. Lo que no se mide, no se puede mejorar. Lo que no se mejora, se degrada siempre”.</a:t>
            </a:r>
            <a:r>
              <a:rPr lang="es-MX" sz="2500" dirty="0">
                <a:solidFill>
                  <a:schemeClr val="dk1"/>
                </a:solidFill>
              </a:rPr>
              <a:t> </a:t>
            </a:r>
            <a:br>
              <a:rPr lang="es-MX" sz="2500" dirty="0">
                <a:solidFill>
                  <a:schemeClr val="dk1"/>
                </a:solidFill>
              </a:rPr>
            </a:br>
            <a:r>
              <a:rPr lang="es-MX" sz="2500" dirty="0">
                <a:solidFill>
                  <a:schemeClr val="dk1"/>
                </a:solidFill>
              </a:rPr>
              <a:t>					Lord Kelvin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5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pt-BR" sz="1700" b="1" dirty="0">
                <a:solidFill>
                  <a:schemeClr val="dk1"/>
                </a:solidFill>
              </a:rPr>
              <a:t>La </a:t>
            </a:r>
            <a:r>
              <a:rPr lang="pt-BR" sz="1700" b="1" dirty="0" err="1">
                <a:solidFill>
                  <a:schemeClr val="dk1"/>
                </a:solidFill>
              </a:rPr>
              <a:t>gran</a:t>
            </a:r>
            <a:r>
              <a:rPr lang="pt-BR" sz="1700" b="1" dirty="0">
                <a:solidFill>
                  <a:schemeClr val="dk1"/>
                </a:solidFill>
              </a:rPr>
              <a:t> </a:t>
            </a:r>
            <a:r>
              <a:rPr lang="pt-BR" sz="1700" b="1" dirty="0" err="1">
                <a:solidFill>
                  <a:schemeClr val="dk1"/>
                </a:solidFill>
              </a:rPr>
              <a:t>importancia</a:t>
            </a:r>
            <a:r>
              <a:rPr lang="pt-BR" sz="1700" b="1" dirty="0">
                <a:solidFill>
                  <a:schemeClr val="dk1"/>
                </a:solidFill>
              </a:rPr>
              <a:t> </a:t>
            </a:r>
            <a:r>
              <a:rPr lang="pt-BR" sz="1700" b="1" dirty="0" err="1">
                <a:solidFill>
                  <a:schemeClr val="dk1"/>
                </a:solidFill>
              </a:rPr>
              <a:t>del</a:t>
            </a:r>
            <a:r>
              <a:rPr lang="pt-BR" sz="1700" b="1" dirty="0">
                <a:solidFill>
                  <a:schemeClr val="dk1"/>
                </a:solidFill>
              </a:rPr>
              <a:t> QUÉ, COMO y CUANDO</a:t>
            </a:r>
            <a:endParaRPr sz="2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723D70C8-70C0-A3BD-30FA-B59BB8B76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9A0B7E48-5E28-DDA7-0599-C8C610F55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3C04F58A-6ABC-E479-35B5-103E657AA9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>
            <a:extLst>
              <a:ext uri="{FF2B5EF4-FFF2-40B4-BE49-F238E27FC236}">
                <a16:creationId xmlns:a16="http://schemas.microsoft.com/office/drawing/2014/main" id="{FBE75ABA-8D5B-FAB0-7801-59C51A02530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extLst>
              <a:ext uri="{FF2B5EF4-FFF2-40B4-BE49-F238E27FC236}">
                <a16:creationId xmlns:a16="http://schemas.microsoft.com/office/drawing/2014/main" id="{DEA861A6-FB9D-8ED8-D39B-B49A1B236FB9}"/>
              </a:ext>
            </a:extLst>
          </p:cNvPr>
          <p:cNvSpPr txBox="1"/>
          <p:nvPr/>
        </p:nvSpPr>
        <p:spPr>
          <a:xfrm>
            <a:off x="311700" y="525125"/>
            <a:ext cx="836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br>
              <a:rPr lang="pt-BR" sz="2500" dirty="0">
                <a:solidFill>
                  <a:schemeClr val="dk1"/>
                </a:solidFill>
              </a:rPr>
            </a:br>
            <a:r>
              <a:rPr lang="es-MX" sz="2500" b="1" dirty="0">
                <a:solidFill>
                  <a:schemeClr val="dk1"/>
                </a:solidFill>
              </a:rPr>
              <a:t>“¿CUAL ES LA SITUACIÓN </a:t>
            </a:r>
            <a:r>
              <a:rPr lang="es-MX" sz="2500" b="1" dirty="0">
                <a:solidFill>
                  <a:srgbClr val="FF0000"/>
                </a:solidFill>
              </a:rPr>
              <a:t>REAL</a:t>
            </a:r>
            <a:r>
              <a:rPr lang="es-MX" sz="2500" b="1" dirty="0">
                <a:solidFill>
                  <a:schemeClr val="dk1"/>
                </a:solidFill>
              </a:rPr>
              <a:t> DE LA SEGURIDAD VIAL EN AMÉRICA?”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FF0000"/>
                </a:solidFill>
              </a:rPr>
              <a:t>NO LO SABEMOS COMPLETAMENTE</a:t>
            </a:r>
            <a:endParaRPr lang="es-MX" sz="3600" dirty="0">
              <a:solidFill>
                <a:srgbClr val="FF0000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46D11CC1-8B6C-862C-0F52-833321729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0911719A-D724-C970-C239-7C8F2124BB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966CF46F-1655-A8A9-558A-C6CE7A4C8A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>
            <a:extLst>
              <a:ext uri="{FF2B5EF4-FFF2-40B4-BE49-F238E27FC236}">
                <a16:creationId xmlns:a16="http://schemas.microsoft.com/office/drawing/2014/main" id="{2D083A7D-4A6C-35F9-89D8-EA4774C993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extLst>
              <a:ext uri="{FF2B5EF4-FFF2-40B4-BE49-F238E27FC236}">
                <a16:creationId xmlns:a16="http://schemas.microsoft.com/office/drawing/2014/main" id="{A740D1F0-3B5A-8BCB-43F1-1DBCDDF72EF2}"/>
              </a:ext>
            </a:extLst>
          </p:cNvPr>
          <p:cNvSpPr txBox="1"/>
          <p:nvPr/>
        </p:nvSpPr>
        <p:spPr>
          <a:xfrm>
            <a:off x="311700" y="269093"/>
            <a:ext cx="836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endParaRPr lang="pt-BR" sz="25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dirty="0">
                <a:solidFill>
                  <a:schemeClr val="dk1"/>
                </a:solidFill>
              </a:rPr>
              <a:t>“¿CUAL ES LA SITUACIÓN </a:t>
            </a:r>
            <a:r>
              <a:rPr lang="es-MX" sz="2500" b="1" dirty="0">
                <a:solidFill>
                  <a:srgbClr val="FF0000"/>
                </a:solidFill>
              </a:rPr>
              <a:t>REAL</a:t>
            </a:r>
            <a:r>
              <a:rPr lang="es-MX" sz="2500" b="1" dirty="0">
                <a:solidFill>
                  <a:schemeClr val="dk1"/>
                </a:solidFill>
              </a:rPr>
              <a:t> DE LA SEGURIDAD VIAL EN AMÉRICA?”</a:t>
            </a:r>
          </a:p>
          <a:p>
            <a:pPr marL="285750" lvl="0" indent="-285750">
              <a:buBlip>
                <a:blip r:embed="rId4"/>
              </a:buBlip>
            </a:pPr>
            <a:r>
              <a:rPr lang="es-MX" sz="2000" b="1" dirty="0">
                <a:solidFill>
                  <a:schemeClr val="dk1"/>
                </a:solidFill>
              </a:rPr>
              <a:t>Nos dicen que a nivel mundial hubo 1,25 millones de muertes en 2010, se bajó a 1,19 millones en 2021.</a:t>
            </a:r>
          </a:p>
          <a:p>
            <a:pPr marL="285750" lvl="0" indent="-285750">
              <a:buBlip>
                <a:blip r:embed="rId4"/>
              </a:buBlip>
            </a:pPr>
            <a:r>
              <a:rPr lang="es-MX" sz="2000" b="1" dirty="0">
                <a:solidFill>
                  <a:schemeClr val="dk1"/>
                </a:solidFill>
              </a:rPr>
              <a:t>Sabemos que aumentó sensiblemente la población y el parque automotor a nivel mundial y especialmente en las Américas</a:t>
            </a:r>
          </a:p>
          <a:p>
            <a:pPr marL="285750" lvl="0" indent="-285750">
              <a:buBlip>
                <a:blip r:embed="rId4"/>
              </a:buBlip>
            </a:pPr>
            <a:r>
              <a:rPr lang="es-MX" sz="2000" b="1" dirty="0">
                <a:solidFill>
                  <a:schemeClr val="dk1"/>
                </a:solidFill>
              </a:rPr>
              <a:t>Sabemos que la región tiene el 12% de las muertes mundiales</a:t>
            </a:r>
          </a:p>
          <a:p>
            <a:pPr marL="285750" lvl="0" indent="-285750">
              <a:buBlip>
                <a:blip r:embed="rId4"/>
              </a:buBlip>
            </a:pPr>
            <a:r>
              <a:rPr lang="es-MX" sz="2000" b="1" dirty="0">
                <a:solidFill>
                  <a:schemeClr val="dk1"/>
                </a:solidFill>
              </a:rPr>
              <a:t>Sabemos que en el mundo el 53% de las muertes las tiene el grupo más vulnerable (peatones, ciclistas, motociclistas y usuarios de vehículos unipersonales. En las Américas es el 59%</a:t>
            </a:r>
          </a:p>
          <a:p>
            <a:pPr marL="285750" lvl="0" indent="-285750">
              <a:buBlip>
                <a:blip r:embed="rId4"/>
              </a:buBlip>
            </a:pPr>
            <a:r>
              <a:rPr lang="es-MX" sz="2000" b="1" dirty="0">
                <a:solidFill>
                  <a:schemeClr val="dk1"/>
                </a:solidFill>
              </a:rPr>
              <a:t>También sabemos que en las Américas la cantidad de</a:t>
            </a:r>
            <a:br>
              <a:rPr lang="es-MX" sz="2000" b="1" dirty="0">
                <a:solidFill>
                  <a:schemeClr val="dk1"/>
                </a:solidFill>
              </a:rPr>
            </a:br>
            <a:r>
              <a:rPr lang="es-MX" sz="2000" b="1" dirty="0">
                <a:solidFill>
                  <a:schemeClr val="dk1"/>
                </a:solidFill>
              </a:rPr>
              <a:t>muertes no mostró cambios en el 2021 respecto del 2010</a:t>
            </a:r>
          </a:p>
          <a:p>
            <a:pPr marL="285750" lvl="0" indent="-285750">
              <a:buBlip>
                <a:blip r:embed="rId4"/>
              </a:buBlip>
            </a:pPr>
            <a:endParaRPr lang="es-MX" sz="2000" b="1" dirty="0">
              <a:solidFill>
                <a:schemeClr val="dk1"/>
              </a:solidFill>
            </a:endParaRPr>
          </a:p>
          <a:p>
            <a:pPr lvl="0"/>
            <a:endParaRPr lang="es-MX" sz="4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4FDC1DDD-2A58-C6FE-504F-7EA1FC182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BAE1AD28-DE17-F858-09F5-FE23FAA24E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80CB105E-C04A-10E0-7368-640BF39D08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>
            <a:extLst>
              <a:ext uri="{FF2B5EF4-FFF2-40B4-BE49-F238E27FC236}">
                <a16:creationId xmlns:a16="http://schemas.microsoft.com/office/drawing/2014/main" id="{E42E3F72-B969-4BE8-144D-62859F29DD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extLst>
              <a:ext uri="{FF2B5EF4-FFF2-40B4-BE49-F238E27FC236}">
                <a16:creationId xmlns:a16="http://schemas.microsoft.com/office/drawing/2014/main" id="{690F47AC-774C-EC63-748E-22B51ACA01CD}"/>
              </a:ext>
            </a:extLst>
          </p:cNvPr>
          <p:cNvSpPr txBox="1"/>
          <p:nvPr/>
        </p:nvSpPr>
        <p:spPr>
          <a:xfrm>
            <a:off x="311700" y="525125"/>
            <a:ext cx="869818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br>
              <a:rPr lang="pt-BR" sz="2500" dirty="0">
                <a:solidFill>
                  <a:schemeClr val="dk1"/>
                </a:solidFill>
              </a:rPr>
            </a:br>
            <a:endParaRPr lang="es-MX" sz="25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es-MX" sz="1700" b="1" dirty="0">
                <a:solidFill>
                  <a:schemeClr val="dk1"/>
                </a:solidFill>
              </a:rPr>
              <a:t>Para hablar sobre la situación de una región o de un país hay que poder compararla con datos históricos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es-MX" sz="1700" b="1" dirty="0">
                <a:solidFill>
                  <a:schemeClr val="dk1"/>
                </a:solidFill>
              </a:rPr>
              <a:t>Para poder contar con datos históricos hay que tener una metodología de adquisición de datos y una total confianza en quienes los relevan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endParaRPr lang="es-MX" sz="1700" b="1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es-MX" sz="1700" b="1" dirty="0">
                <a:solidFill>
                  <a:schemeClr val="dk1"/>
                </a:solidFill>
              </a:rPr>
              <a:t>En este caso que nos ocupa quien colecta la información comparable puede ser la ONU, OPS, OMS, </a:t>
            </a:r>
            <a:r>
              <a:rPr lang="es-MX" sz="1700" b="1" dirty="0" err="1">
                <a:solidFill>
                  <a:schemeClr val="dk1"/>
                </a:solidFill>
              </a:rPr>
              <a:t>etc</a:t>
            </a:r>
            <a:r>
              <a:rPr lang="es-MX" sz="1700" b="1" dirty="0">
                <a:solidFill>
                  <a:schemeClr val="dk1"/>
                </a:solidFill>
              </a:rPr>
              <a:t> y quienes aportan los datos son los países miembros</a:t>
            </a:r>
            <a:endParaRPr lang="es-MX" sz="2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82B155FD-C98B-B812-68B8-ACFC47F8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4CE8598E-2988-6BFE-9381-4528BA666D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B45F5189-89AE-6773-9A8B-ED909D4C83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>
            <a:extLst>
              <a:ext uri="{FF2B5EF4-FFF2-40B4-BE49-F238E27FC236}">
                <a16:creationId xmlns:a16="http://schemas.microsoft.com/office/drawing/2014/main" id="{EAE4AEAE-D344-985A-8C08-3986AE1EE10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extLst>
              <a:ext uri="{FF2B5EF4-FFF2-40B4-BE49-F238E27FC236}">
                <a16:creationId xmlns:a16="http://schemas.microsoft.com/office/drawing/2014/main" id="{D84D3A6C-1242-75CB-B4D3-76789AE413E6}"/>
              </a:ext>
            </a:extLst>
          </p:cNvPr>
          <p:cNvSpPr txBox="1"/>
          <p:nvPr/>
        </p:nvSpPr>
        <p:spPr>
          <a:xfrm>
            <a:off x="311700" y="525125"/>
            <a:ext cx="869818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br>
              <a:rPr lang="pt-BR" sz="2500" dirty="0">
                <a:solidFill>
                  <a:schemeClr val="dk1"/>
                </a:solidFill>
              </a:rPr>
            </a:br>
            <a:endParaRPr lang="es-MX" sz="25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es-MX" sz="1700" b="1" dirty="0">
                <a:solidFill>
                  <a:schemeClr val="dk1"/>
                </a:solidFill>
              </a:rPr>
              <a:t>¿Son confiables los datos que aportan los países de la región a los organismos internacionales? </a:t>
            </a:r>
            <a:br>
              <a:rPr lang="es-MX" sz="1700" b="1" dirty="0">
                <a:solidFill>
                  <a:schemeClr val="dk1"/>
                </a:solidFill>
              </a:rPr>
            </a:br>
            <a:r>
              <a:rPr lang="es-MX" sz="1700" b="1" dirty="0">
                <a:solidFill>
                  <a:schemeClr val="accent1">
                    <a:lumMod val="50000"/>
                  </a:schemeClr>
                </a:solidFill>
              </a:rPr>
              <a:t>En algunos casos sí, en otros a medias y otros no tienen sustento técnico.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r>
              <a:rPr lang="es-MX" sz="1700" b="1" dirty="0">
                <a:solidFill>
                  <a:schemeClr val="dk1"/>
                </a:solidFill>
              </a:rPr>
              <a:t>¿Es una garantía de confianza que los datos sean publicados por un organismo internacional?</a:t>
            </a:r>
            <a:br>
              <a:rPr lang="es-MX" sz="1700" b="1" dirty="0">
                <a:solidFill>
                  <a:schemeClr val="dk1"/>
                </a:solidFill>
              </a:rPr>
            </a:br>
            <a:r>
              <a:rPr lang="es-MX" sz="1700" b="1" dirty="0">
                <a:solidFill>
                  <a:schemeClr val="accent1">
                    <a:lumMod val="50000"/>
                  </a:schemeClr>
                </a:solidFill>
              </a:rPr>
              <a:t>Definitivamente no, porque esos datos no son auditados en su parte numérica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</a:pPr>
            <a:endParaRPr lang="es-MX"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197C8C12-447E-0938-D3C0-BB878E3C9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155F7822-9034-9F32-20B3-4DA4CC79E7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EB2A5C02-7F8B-116A-1D9F-A0F833A583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>
            <a:extLst>
              <a:ext uri="{FF2B5EF4-FFF2-40B4-BE49-F238E27FC236}">
                <a16:creationId xmlns:a16="http://schemas.microsoft.com/office/drawing/2014/main" id="{043858C9-2B2C-8FA1-AEAA-B201B69D0B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extLst>
              <a:ext uri="{FF2B5EF4-FFF2-40B4-BE49-F238E27FC236}">
                <a16:creationId xmlns:a16="http://schemas.microsoft.com/office/drawing/2014/main" id="{5F585080-4DD0-A406-FC93-7E34B9A00CE6}"/>
              </a:ext>
            </a:extLst>
          </p:cNvPr>
          <p:cNvSpPr txBox="1"/>
          <p:nvPr/>
        </p:nvSpPr>
        <p:spPr>
          <a:xfrm>
            <a:off x="311700" y="525125"/>
            <a:ext cx="869818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br>
              <a:rPr lang="pt-BR" sz="2500" dirty="0">
                <a:solidFill>
                  <a:schemeClr val="dk1"/>
                </a:solidFill>
              </a:rPr>
            </a:br>
            <a:br>
              <a:rPr lang="es-MX" sz="1700" b="1" dirty="0">
                <a:solidFill>
                  <a:schemeClr val="dk1"/>
                </a:solidFill>
              </a:rPr>
            </a:br>
            <a:endParaRPr lang="es-MX" sz="1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C2FCA0E-6923-C6D9-3269-54D3ADB7421C}"/>
              </a:ext>
            </a:extLst>
          </p:cNvPr>
          <p:cNvGrpSpPr/>
          <p:nvPr/>
        </p:nvGrpSpPr>
        <p:grpSpPr>
          <a:xfrm>
            <a:off x="597408" y="1103707"/>
            <a:ext cx="8412479" cy="2077261"/>
            <a:chOff x="597408" y="1103707"/>
            <a:chExt cx="8412479" cy="2077261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6E4E2FC-A87C-1202-2F5E-AC145D18E263}"/>
                </a:ext>
              </a:extLst>
            </p:cNvPr>
            <p:cNvSpPr txBox="1"/>
            <p:nvPr/>
          </p:nvSpPr>
          <p:spPr>
            <a:xfrm>
              <a:off x="1699214" y="1103707"/>
              <a:ext cx="7184824" cy="954531"/>
            </a:xfrm>
            <a:prstGeom prst="rect">
              <a:avLst/>
            </a:prstGeom>
            <a:solidFill>
              <a:srgbClr val="66FFCC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s-MX" b="0" i="0" u="none" strike="noStrike" dirty="0">
                  <a:solidFill>
                    <a:srgbClr val="C3C3C3"/>
                  </a:solidFill>
                  <a:effectLst/>
                  <a:latin typeface="open sans" panose="020B0606030504020204" pitchFamily="34" charset="0"/>
                  <a:hlinkClick r:id="rId4"/>
                </a:rPr>
                <a:t>Inicio</a:t>
              </a:r>
              <a:r>
                <a:rPr lang="es-MX" b="0" i="0" dirty="0">
                  <a:solidFill>
                    <a:srgbClr val="C3C3C3"/>
                  </a:solidFill>
                  <a:effectLst/>
                  <a:latin typeface="open sans" panose="020B0606030504020204" pitchFamily="34" charset="0"/>
                </a:rPr>
                <a:t>  </a:t>
              </a:r>
              <a:r>
                <a:rPr lang="es-MX" b="0" i="0" u="none" strike="noStrike" dirty="0">
                  <a:solidFill>
                    <a:srgbClr val="C3C3C3"/>
                  </a:solidFill>
                  <a:effectLst/>
                  <a:latin typeface="open sans" panose="020B0606030504020204" pitchFamily="34" charset="0"/>
                  <a:hlinkClick r:id="rId5" tooltip="Ver todas las publicaciones en VENEZUELA"/>
                </a:rPr>
                <a:t>VENEZUELA</a:t>
              </a:r>
              <a:r>
                <a:rPr lang="es-MX" b="0" i="0" dirty="0">
                  <a:solidFill>
                    <a:srgbClr val="C3C3C3"/>
                  </a:solidFill>
                  <a:effectLst/>
                  <a:latin typeface="open sans" panose="020B0606030504020204" pitchFamily="34" charset="0"/>
                </a:rPr>
                <a:t>  SUCESOS</a:t>
              </a:r>
            </a:p>
            <a:p>
              <a:r>
                <a:rPr lang="es-MX" b="0" dirty="0">
                  <a:solidFill>
                    <a:srgbClr val="111111"/>
                  </a:solidFill>
                  <a:effectLst/>
                  <a:latin typeface="Merriweather" panose="00000500000000000000" pitchFamily="2" charset="0"/>
                </a:rPr>
                <a:t>Motorizados encabezan las cifras de muertes por accidentes de tránsito</a:t>
              </a:r>
            </a:p>
            <a:p>
              <a:r>
                <a:rPr lang="es-MX" b="0" i="1" dirty="0">
                  <a:solidFill>
                    <a:srgbClr val="111111"/>
                  </a:solidFill>
                  <a:effectLst/>
                  <a:latin typeface="Charter"/>
                </a:rPr>
                <a:t>La imprudencia de los conductores es la principal causa de los accidentes, sumado al descuido del Estado por las vías</a:t>
              </a:r>
            </a:p>
            <a:p>
              <a:r>
                <a:rPr lang="es-MX" b="0" dirty="0">
                  <a:solidFill>
                    <a:srgbClr val="444444"/>
                  </a:solidFill>
                  <a:effectLst/>
                  <a:latin typeface="open sans" panose="020B0606030504020204" pitchFamily="34" charset="0"/>
                </a:rPr>
                <a:t>Por </a:t>
              </a:r>
              <a:r>
                <a:rPr lang="es-MX" b="1" u="none" strike="noStrike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hlinkClick r:id="rId6"/>
                </a:rPr>
                <a:t>El Nacional</a:t>
              </a:r>
              <a:r>
                <a:rPr lang="es-MX" b="0" dirty="0">
                  <a:solidFill>
                    <a:srgbClr val="444444"/>
                  </a:solidFill>
                  <a:effectLst/>
                  <a:latin typeface="open sans" panose="020B0606030504020204" pitchFamily="34" charset="0"/>
                </a:rPr>
                <a:t> -</a:t>
              </a:r>
              <a:r>
                <a:rPr lang="es-MX" dirty="0">
                  <a:solidFill>
                    <a:srgbClr val="444444"/>
                  </a:solidFill>
                  <a:effectLst/>
                  <a:latin typeface="open sans" panose="020B0606030504020204" pitchFamily="34" charset="0"/>
                </a:rPr>
                <a:t>febrero 4, 2024</a:t>
              </a:r>
              <a:endParaRPr lang="es-MX" dirty="0">
                <a:effectLst/>
                <a:latin typeface="open sans" panose="020B0606030504020204" pitchFamily="34" charset="0"/>
              </a:endParaRPr>
            </a:p>
          </p:txBody>
        </p:sp>
        <p:pic>
          <p:nvPicPr>
            <p:cNvPr id="15" name="Picture 2" descr="El Nacional">
              <a:extLst>
                <a:ext uri="{FF2B5EF4-FFF2-40B4-BE49-F238E27FC236}">
                  <a16:creationId xmlns:a16="http://schemas.microsoft.com/office/drawing/2014/main" id="{ECE85E53-715B-22BC-0B95-ACF4EA2D0D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96" r="23465"/>
            <a:stretch/>
          </p:blipFill>
          <p:spPr bwMode="auto">
            <a:xfrm>
              <a:off x="597408" y="1724493"/>
              <a:ext cx="967693" cy="553886"/>
            </a:xfrm>
            <a:prstGeom prst="rect">
              <a:avLst/>
            </a:prstGeom>
            <a:solidFill>
              <a:srgbClr val="66FFCC"/>
            </a:solidFill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7FCF9F8-9D4E-3133-DB5F-2A8EE219C3D3}"/>
                </a:ext>
              </a:extLst>
            </p:cNvPr>
            <p:cNvSpPr txBox="1"/>
            <p:nvPr/>
          </p:nvSpPr>
          <p:spPr>
            <a:xfrm>
              <a:off x="1699215" y="2278379"/>
              <a:ext cx="7310672" cy="417607"/>
            </a:xfrm>
            <a:prstGeom prst="rect">
              <a:avLst/>
            </a:prstGeom>
            <a:solidFill>
              <a:srgbClr val="66FFCC"/>
            </a:solidFill>
          </p:spPr>
          <p:txBody>
            <a:bodyPr wrap="square">
              <a:spAutoFit/>
            </a:bodyPr>
            <a:lstStyle/>
            <a:p>
              <a:r>
                <a:rPr lang="es-MX" b="0" i="0" dirty="0">
                  <a:solidFill>
                    <a:srgbClr val="000000"/>
                  </a:solidFill>
                  <a:effectLst/>
                  <a:latin typeface="Charter"/>
                </a:rPr>
                <a:t>Los motorizados encabezan la lista de fallecidos por accidentes viales en Caracas. El dato es una estimación, ya que las autoridades gubernamentales no dan cifras oficiales sobre los decesos.</a:t>
              </a:r>
              <a:endParaRPr lang="es-AR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ABA0917-2F7B-E7A1-5625-99EA20AFA65D}"/>
                </a:ext>
              </a:extLst>
            </p:cNvPr>
            <p:cNvSpPr txBox="1"/>
            <p:nvPr/>
          </p:nvSpPr>
          <p:spPr>
            <a:xfrm>
              <a:off x="1714117" y="2763361"/>
              <a:ext cx="7184824" cy="417607"/>
            </a:xfrm>
            <a:prstGeom prst="rect">
              <a:avLst/>
            </a:prstGeom>
            <a:solidFill>
              <a:srgbClr val="66FFCC"/>
            </a:solidFill>
          </p:spPr>
          <p:txBody>
            <a:bodyPr wrap="square">
              <a:spAutoFit/>
            </a:bodyPr>
            <a:lstStyle/>
            <a:p>
              <a:r>
                <a:rPr lang="es-MX" b="0" i="0" dirty="0">
                  <a:solidFill>
                    <a:srgbClr val="000000"/>
                  </a:solidFill>
                  <a:effectLst/>
                  <a:latin typeface="Charter"/>
                </a:rPr>
                <a:t>Según publica </a:t>
              </a:r>
              <a:r>
                <a:rPr lang="es-MX" b="0" i="0" u="none" strike="noStrike" dirty="0">
                  <a:solidFill>
                    <a:srgbClr val="001689"/>
                  </a:solidFill>
                  <a:effectLst/>
                  <a:latin typeface="Charter"/>
                  <a:hlinkClick r:id="rId8"/>
                </a:rPr>
                <a:t>Tal Cual</a:t>
              </a:r>
              <a:r>
                <a:rPr lang="es-MX" b="0" i="0" dirty="0">
                  <a:solidFill>
                    <a:srgbClr val="000000"/>
                  </a:solidFill>
                  <a:effectLst/>
                  <a:latin typeface="Charter"/>
                </a:rPr>
                <a:t>, las cifras de decesos en hospitales por accidentes de tránsito se desconocen pero se evidencia que los siniestros van en subida.</a:t>
              </a:r>
              <a:endParaRPr lang="es-AR" dirty="0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E4294A-3723-7353-2426-8CD31F0FDF70}"/>
              </a:ext>
            </a:extLst>
          </p:cNvPr>
          <p:cNvSpPr txBox="1"/>
          <p:nvPr/>
        </p:nvSpPr>
        <p:spPr>
          <a:xfrm>
            <a:off x="311701" y="3240501"/>
            <a:ext cx="88323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b="1" dirty="0" err="1"/>
              <a:t>Progress</a:t>
            </a:r>
            <a:r>
              <a:rPr lang="es-AR" sz="2400" b="1" dirty="0"/>
              <a:t> </a:t>
            </a:r>
            <a:r>
              <a:rPr lang="es-AR" sz="2400" b="1" dirty="0" err="1"/>
              <a:t>toward</a:t>
            </a:r>
            <a:r>
              <a:rPr lang="es-AR" sz="2400" b="1" dirty="0"/>
              <a:t> </a:t>
            </a:r>
            <a:r>
              <a:rPr lang="es-AR" sz="2400" b="1" dirty="0" err="1"/>
              <a:t>the</a:t>
            </a:r>
            <a:r>
              <a:rPr lang="es-AR" sz="2400" b="1" dirty="0"/>
              <a:t> target </a:t>
            </a:r>
            <a:r>
              <a:rPr lang="es-AR" sz="2400" b="1" dirty="0" err="1"/>
              <a:t>of</a:t>
            </a:r>
            <a:r>
              <a:rPr lang="es-AR" sz="2400" b="1" dirty="0"/>
              <a:t> a 50% </a:t>
            </a:r>
            <a:r>
              <a:rPr lang="es-AR" sz="2400" b="1" dirty="0" err="1"/>
              <a:t>reduction</a:t>
            </a:r>
            <a:r>
              <a:rPr lang="es-AR" sz="2400" b="1" dirty="0"/>
              <a:t> in </a:t>
            </a:r>
            <a:r>
              <a:rPr lang="es-AR" sz="2400" b="1" dirty="0" err="1"/>
              <a:t>deaths</a:t>
            </a:r>
            <a:r>
              <a:rPr lang="es-AR" sz="2400" b="1" dirty="0"/>
              <a:t> </a:t>
            </a:r>
            <a:br>
              <a:rPr lang="es-AR" sz="2400" b="1" dirty="0"/>
            </a:br>
            <a:r>
              <a:rPr lang="es-AR" dirty="0" err="1"/>
              <a:t>While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global target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halve</a:t>
            </a:r>
            <a:r>
              <a:rPr lang="es-AR" dirty="0"/>
              <a:t> </a:t>
            </a:r>
            <a:r>
              <a:rPr lang="es-AR" dirty="0" err="1"/>
              <a:t>road</a:t>
            </a:r>
            <a:r>
              <a:rPr lang="es-AR" dirty="0"/>
              <a:t> </a:t>
            </a:r>
            <a:r>
              <a:rPr lang="es-AR" dirty="0" err="1"/>
              <a:t>traffic</a:t>
            </a:r>
            <a:r>
              <a:rPr lang="es-AR" dirty="0"/>
              <a:t> </a:t>
            </a:r>
            <a:r>
              <a:rPr lang="es-AR" dirty="0" err="1"/>
              <a:t>deaths</a:t>
            </a:r>
            <a:r>
              <a:rPr lang="es-AR" dirty="0"/>
              <a:t> </a:t>
            </a:r>
            <a:r>
              <a:rPr lang="es-AR" dirty="0" err="1"/>
              <a:t>from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baseline</a:t>
            </a:r>
            <a:r>
              <a:rPr lang="es-AR" dirty="0"/>
              <a:t> set </a:t>
            </a:r>
            <a:r>
              <a:rPr lang="es-AR" dirty="0" err="1"/>
              <a:t>by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Decade</a:t>
            </a:r>
            <a:r>
              <a:rPr lang="es-AR" dirty="0"/>
              <a:t> </a:t>
            </a:r>
            <a:r>
              <a:rPr lang="es-AR" dirty="0" err="1"/>
              <a:t>of</a:t>
            </a:r>
            <a:r>
              <a:rPr lang="es-AR" dirty="0"/>
              <a:t> </a:t>
            </a:r>
            <a:r>
              <a:rPr lang="es-AR" dirty="0" err="1"/>
              <a:t>Action</a:t>
            </a:r>
            <a:r>
              <a:rPr lang="es-AR" dirty="0"/>
              <a:t> </a:t>
            </a:r>
            <a:r>
              <a:rPr lang="es-AR" dirty="0" err="1"/>
              <a:t>for</a:t>
            </a:r>
            <a:r>
              <a:rPr lang="es-AR" dirty="0"/>
              <a:t> Road safety 2011–2020 </a:t>
            </a:r>
            <a:r>
              <a:rPr lang="es-AR" dirty="0" err="1"/>
              <a:t>was</a:t>
            </a:r>
            <a:r>
              <a:rPr lang="es-AR" dirty="0"/>
              <a:t> </a:t>
            </a:r>
            <a:r>
              <a:rPr lang="es-AR" dirty="0" err="1"/>
              <a:t>not</a:t>
            </a:r>
            <a:r>
              <a:rPr lang="es-AR" dirty="0"/>
              <a:t> </a:t>
            </a:r>
            <a:r>
              <a:rPr lang="es-AR" dirty="0" err="1"/>
              <a:t>met</a:t>
            </a:r>
            <a:r>
              <a:rPr lang="es-AR" dirty="0"/>
              <a:t> </a:t>
            </a:r>
            <a:r>
              <a:rPr lang="es-AR" dirty="0" err="1"/>
              <a:t>globally</a:t>
            </a:r>
            <a:r>
              <a:rPr lang="es-AR" dirty="0"/>
              <a:t>, at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end</a:t>
            </a:r>
            <a:r>
              <a:rPr lang="es-AR" dirty="0"/>
              <a:t> </a:t>
            </a:r>
            <a:r>
              <a:rPr lang="es-AR" dirty="0" err="1"/>
              <a:t>of</a:t>
            </a:r>
            <a:r>
              <a:rPr lang="es-AR" dirty="0"/>
              <a:t> 2021,10 </a:t>
            </a:r>
            <a:r>
              <a:rPr lang="es-AR" dirty="0" err="1"/>
              <a:t>countries</a:t>
            </a:r>
            <a:r>
              <a:rPr lang="es-AR" dirty="0"/>
              <a:t> </a:t>
            </a:r>
            <a:r>
              <a:rPr lang="es-AR" dirty="0" err="1"/>
              <a:t>from</a:t>
            </a:r>
            <a:r>
              <a:rPr lang="es-AR" dirty="0"/>
              <a:t> </a:t>
            </a:r>
            <a:r>
              <a:rPr lang="es-AR" dirty="0" err="1"/>
              <a:t>four</a:t>
            </a:r>
            <a:r>
              <a:rPr lang="es-AR" dirty="0"/>
              <a:t> </a:t>
            </a:r>
            <a:r>
              <a:rPr lang="es-AR" dirty="0" err="1"/>
              <a:t>different</a:t>
            </a:r>
            <a:r>
              <a:rPr lang="es-AR" dirty="0"/>
              <a:t> </a:t>
            </a:r>
            <a:r>
              <a:rPr lang="es-AR" dirty="0" err="1"/>
              <a:t>regions</a:t>
            </a:r>
            <a:r>
              <a:rPr lang="es-AR" dirty="0"/>
              <a:t> </a:t>
            </a:r>
            <a:r>
              <a:rPr lang="es-AR" dirty="0" err="1"/>
              <a:t>achieved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target </a:t>
            </a:r>
            <a:r>
              <a:rPr lang="es-AR" dirty="0" err="1"/>
              <a:t>reduction</a:t>
            </a:r>
            <a:r>
              <a:rPr lang="es-AR" dirty="0"/>
              <a:t> </a:t>
            </a:r>
            <a:r>
              <a:rPr lang="es-AR" dirty="0" err="1"/>
              <a:t>of</a:t>
            </a:r>
            <a:r>
              <a:rPr lang="es-AR" dirty="0"/>
              <a:t> at </a:t>
            </a:r>
            <a:r>
              <a:rPr lang="es-AR" dirty="0" err="1"/>
              <a:t>least</a:t>
            </a:r>
            <a:r>
              <a:rPr lang="es-AR" dirty="0"/>
              <a:t> 50% in </a:t>
            </a:r>
            <a:r>
              <a:rPr lang="es-AR" dirty="0" err="1"/>
              <a:t>their</a:t>
            </a:r>
            <a:r>
              <a:rPr lang="es-AR" dirty="0"/>
              <a:t> </a:t>
            </a:r>
            <a:r>
              <a:rPr lang="es-AR" dirty="0" err="1"/>
              <a:t>fatality</a:t>
            </a:r>
            <a:r>
              <a:rPr lang="es-AR" dirty="0"/>
              <a:t> </a:t>
            </a:r>
            <a:r>
              <a:rPr lang="es-AR" dirty="0" err="1"/>
              <a:t>numbers</a:t>
            </a:r>
            <a:r>
              <a:rPr lang="es-AR" dirty="0"/>
              <a:t>: </a:t>
            </a:r>
            <a:r>
              <a:rPr lang="es-AR" dirty="0" err="1"/>
              <a:t>Belarus</a:t>
            </a:r>
            <a:r>
              <a:rPr lang="es-AR" dirty="0"/>
              <a:t>, </a:t>
            </a:r>
            <a:r>
              <a:rPr lang="es-AR" dirty="0" err="1"/>
              <a:t>Brunei</a:t>
            </a:r>
            <a:r>
              <a:rPr lang="es-AR" dirty="0"/>
              <a:t> Darussalam, </a:t>
            </a:r>
            <a:r>
              <a:rPr lang="es-AR" dirty="0" err="1"/>
              <a:t>Denmark</a:t>
            </a:r>
            <a:r>
              <a:rPr lang="es-AR" dirty="0"/>
              <a:t>, </a:t>
            </a:r>
            <a:r>
              <a:rPr lang="es-AR" dirty="0" err="1"/>
              <a:t>Japan</a:t>
            </a:r>
            <a:r>
              <a:rPr lang="es-AR" dirty="0"/>
              <a:t>, </a:t>
            </a:r>
            <a:r>
              <a:rPr lang="es-AR" dirty="0" err="1"/>
              <a:t>Lithuania</a:t>
            </a:r>
            <a:r>
              <a:rPr lang="es-AR" dirty="0"/>
              <a:t>, </a:t>
            </a:r>
            <a:r>
              <a:rPr lang="es-AR" dirty="0" err="1"/>
              <a:t>Norway</a:t>
            </a:r>
            <a:r>
              <a:rPr lang="es-AR" dirty="0"/>
              <a:t>, </a:t>
            </a:r>
            <a:r>
              <a:rPr lang="es-AR" dirty="0" err="1"/>
              <a:t>Russian</a:t>
            </a:r>
            <a:r>
              <a:rPr lang="es-AR" dirty="0"/>
              <a:t> </a:t>
            </a:r>
            <a:r>
              <a:rPr lang="es-AR" dirty="0" err="1"/>
              <a:t>Federation</a:t>
            </a:r>
            <a:r>
              <a:rPr lang="es-AR" dirty="0"/>
              <a:t>, Trinidad and Tobago, </a:t>
            </a:r>
            <a:r>
              <a:rPr lang="es-AR" dirty="0" err="1"/>
              <a:t>United</a:t>
            </a:r>
            <a:r>
              <a:rPr lang="es-AR" dirty="0"/>
              <a:t> </a:t>
            </a:r>
            <a:r>
              <a:rPr lang="es-AR" dirty="0" err="1"/>
              <a:t>Arab</a:t>
            </a:r>
            <a:r>
              <a:rPr lang="es-AR" dirty="0"/>
              <a:t> </a:t>
            </a:r>
            <a:r>
              <a:rPr lang="es-AR" dirty="0" err="1"/>
              <a:t>Emirates</a:t>
            </a:r>
            <a:r>
              <a:rPr lang="es-AR" dirty="0"/>
              <a:t>, and </a:t>
            </a:r>
            <a:r>
              <a:rPr lang="es-AR" b="1" dirty="0">
                <a:solidFill>
                  <a:srgbClr val="FF0000"/>
                </a:solidFill>
              </a:rPr>
              <a:t>Venezuela (</a:t>
            </a:r>
            <a:r>
              <a:rPr lang="es-AR" b="1" dirty="0" err="1">
                <a:solidFill>
                  <a:srgbClr val="FF0000"/>
                </a:solidFill>
              </a:rPr>
              <a:t>Bolivarian</a:t>
            </a:r>
            <a:r>
              <a:rPr lang="es-AR" b="1" dirty="0">
                <a:solidFill>
                  <a:srgbClr val="FF0000"/>
                </a:solidFill>
              </a:rPr>
              <a:t> </a:t>
            </a:r>
            <a:r>
              <a:rPr lang="es-AR" b="1" dirty="0" err="1">
                <a:solidFill>
                  <a:srgbClr val="FF0000"/>
                </a:solidFill>
              </a:rPr>
              <a:t>Republic</a:t>
            </a:r>
            <a:r>
              <a:rPr lang="es-AR" b="1" dirty="0">
                <a:solidFill>
                  <a:srgbClr val="FF0000"/>
                </a:solidFill>
              </a:rPr>
              <a:t> </a:t>
            </a:r>
            <a:r>
              <a:rPr lang="es-AR" b="1" dirty="0" err="1">
                <a:solidFill>
                  <a:srgbClr val="FF0000"/>
                </a:solidFill>
              </a:rPr>
              <a:t>of</a:t>
            </a:r>
            <a:r>
              <a:rPr lang="es-AR" b="1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212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2521A727-FC0C-3A86-C504-7DF33B5E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E0D3341E-8AB5-7F02-FE84-11D078388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D235141D-E09A-2E0B-1DE6-4A87DF409A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>
            <a:extLst>
              <a:ext uri="{FF2B5EF4-FFF2-40B4-BE49-F238E27FC236}">
                <a16:creationId xmlns:a16="http://schemas.microsoft.com/office/drawing/2014/main" id="{A16B8D85-BA83-BF3D-39DC-6F6A730505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extLst>
              <a:ext uri="{FF2B5EF4-FFF2-40B4-BE49-F238E27FC236}">
                <a16:creationId xmlns:a16="http://schemas.microsoft.com/office/drawing/2014/main" id="{56683129-2C27-865E-7EAB-65C8E34E9E9D}"/>
              </a:ext>
            </a:extLst>
          </p:cNvPr>
          <p:cNvSpPr txBox="1"/>
          <p:nvPr/>
        </p:nvSpPr>
        <p:spPr>
          <a:xfrm>
            <a:off x="311700" y="525125"/>
            <a:ext cx="869818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br>
              <a:rPr lang="pt-BR" sz="2500" dirty="0">
                <a:solidFill>
                  <a:schemeClr val="dk1"/>
                </a:solidFill>
              </a:rPr>
            </a:br>
            <a:br>
              <a:rPr lang="es-MX" sz="1700" b="1" dirty="0">
                <a:solidFill>
                  <a:schemeClr val="dk1"/>
                </a:solidFill>
              </a:rPr>
            </a:br>
            <a:endParaRPr lang="es-MX" sz="1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A738BE-CFD0-07AC-3B7F-CD5EBDC00A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9" t="15154" r="1466" b="46665"/>
          <a:stretch/>
        </p:blipFill>
        <p:spPr>
          <a:xfrm>
            <a:off x="311700" y="1121663"/>
            <a:ext cx="8698188" cy="19629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C2E42E-6808-6E1D-3E15-A0AA8279A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33" t="22393" r="10000" b="66467"/>
          <a:stretch/>
        </p:blipFill>
        <p:spPr>
          <a:xfrm>
            <a:off x="73152" y="3107453"/>
            <a:ext cx="9034272" cy="71927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F28E2D-91ED-EE4B-628E-995CF6C02FCA}"/>
              </a:ext>
            </a:extLst>
          </p:cNvPr>
          <p:cNvSpPr txBox="1"/>
          <p:nvPr/>
        </p:nvSpPr>
        <p:spPr>
          <a:xfrm>
            <a:off x="798576" y="3877593"/>
            <a:ext cx="654710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/>
              <a:t>En la Argentina no hubo ni hay ninguna estadística que observe la cantidad de siniestros protagonizados por gente alcoholizada</a:t>
            </a:r>
          </a:p>
        </p:txBody>
      </p:sp>
    </p:spTree>
    <p:extLst>
      <p:ext uri="{BB962C8B-B14F-4D97-AF65-F5344CB8AC3E}">
        <p14:creationId xmlns:p14="http://schemas.microsoft.com/office/powerpoint/2010/main" val="4143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A49468DB-1FD0-9A6B-8215-9B3DF4711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D6CFFCF8-191B-03CA-7216-9FC16688DA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390E9FB7-818E-94FB-2043-9ABDA9D12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>
            <a:extLst>
              <a:ext uri="{FF2B5EF4-FFF2-40B4-BE49-F238E27FC236}">
                <a16:creationId xmlns:a16="http://schemas.microsoft.com/office/drawing/2014/main" id="{5B970B48-FEEB-CA02-C3C5-B8A996D30F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>
            <a:extLst>
              <a:ext uri="{FF2B5EF4-FFF2-40B4-BE49-F238E27FC236}">
                <a16:creationId xmlns:a16="http://schemas.microsoft.com/office/drawing/2014/main" id="{745D7F09-780A-4AFA-8BA2-779F5DDA4B7E}"/>
              </a:ext>
            </a:extLst>
          </p:cNvPr>
          <p:cNvSpPr txBox="1"/>
          <p:nvPr/>
        </p:nvSpPr>
        <p:spPr>
          <a:xfrm>
            <a:off x="311700" y="293477"/>
            <a:ext cx="869818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500" dirty="0" err="1">
                <a:solidFill>
                  <a:schemeClr val="dk1"/>
                </a:solidFill>
              </a:rPr>
              <a:t>Situación</a:t>
            </a:r>
            <a:r>
              <a:rPr lang="pt-BR" sz="2500" dirty="0">
                <a:solidFill>
                  <a:schemeClr val="dk1"/>
                </a:solidFill>
              </a:rPr>
              <a:t> de </a:t>
            </a:r>
            <a:r>
              <a:rPr lang="pt-BR" sz="2500" dirty="0" err="1">
                <a:solidFill>
                  <a:schemeClr val="dk1"/>
                </a:solidFill>
              </a:rPr>
              <a:t>la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seguridad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vial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en</a:t>
            </a:r>
            <a:r>
              <a:rPr lang="pt-BR" sz="2500" dirty="0">
                <a:solidFill>
                  <a:schemeClr val="dk1"/>
                </a:solidFill>
              </a:rPr>
              <a:t> </a:t>
            </a:r>
            <a:r>
              <a:rPr lang="pt-BR" sz="2500" dirty="0" err="1">
                <a:solidFill>
                  <a:schemeClr val="dk1"/>
                </a:solidFill>
              </a:rPr>
              <a:t>las</a:t>
            </a:r>
            <a:r>
              <a:rPr lang="pt-BR" sz="2500" dirty="0">
                <a:solidFill>
                  <a:schemeClr val="dk1"/>
                </a:solidFill>
              </a:rPr>
              <a:t> Américas </a:t>
            </a:r>
            <a:br>
              <a:rPr lang="pt-BR" sz="2500" dirty="0">
                <a:solidFill>
                  <a:schemeClr val="dk1"/>
                </a:solidFill>
              </a:rPr>
            </a:br>
            <a:br>
              <a:rPr lang="pt-BR" sz="2500" dirty="0">
                <a:solidFill>
                  <a:schemeClr val="dk1"/>
                </a:solidFill>
              </a:rPr>
            </a:br>
            <a:br>
              <a:rPr lang="es-MX" sz="1700" b="1" dirty="0">
                <a:solidFill>
                  <a:schemeClr val="dk1"/>
                </a:solidFill>
              </a:rPr>
            </a:br>
            <a:endParaRPr lang="es-MX" sz="1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B85910A-61B8-4D1E-F048-A6F356F918B5}"/>
              </a:ext>
            </a:extLst>
          </p:cNvPr>
          <p:cNvGrpSpPr/>
          <p:nvPr/>
        </p:nvGrpSpPr>
        <p:grpSpPr>
          <a:xfrm>
            <a:off x="36576" y="786077"/>
            <a:ext cx="7510271" cy="4005379"/>
            <a:chOff x="2340037" y="809469"/>
            <a:chExt cx="9282338" cy="521657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CCF6A5C-EBBE-44C7-CF02-64728840A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942" t="19001" r="9631" b="12112"/>
            <a:stretch/>
          </p:blipFill>
          <p:spPr>
            <a:xfrm>
              <a:off x="2340037" y="809469"/>
              <a:ext cx="8677734" cy="5216577"/>
            </a:xfrm>
            <a:prstGeom prst="rect">
              <a:avLst/>
            </a:prstGeom>
          </p:spPr>
        </p:pic>
        <p:sp>
          <p:nvSpPr>
            <p:cNvPr id="7" name="Cerrar llave 6">
              <a:extLst>
                <a:ext uri="{FF2B5EF4-FFF2-40B4-BE49-F238E27FC236}">
                  <a16:creationId xmlns:a16="http://schemas.microsoft.com/office/drawing/2014/main" id="{FDD65BE1-B7BB-22D5-0FB8-783A8A880C1C}"/>
                </a:ext>
              </a:extLst>
            </p:cNvPr>
            <p:cNvSpPr/>
            <p:nvPr/>
          </p:nvSpPr>
          <p:spPr>
            <a:xfrm rot="5400000">
              <a:off x="6876735" y="2349711"/>
              <a:ext cx="329787" cy="5314013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BA79FBD-53B8-2183-E090-605A47FF69A5}"/>
                </a:ext>
              </a:extLst>
            </p:cNvPr>
            <p:cNvSpPr txBox="1"/>
            <p:nvPr/>
          </p:nvSpPr>
          <p:spPr>
            <a:xfrm>
              <a:off x="4464297" y="5054402"/>
              <a:ext cx="5222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Supuestamente corregido con fallecidos en hospitales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E8A60F7-D683-474A-2648-C9F82C46DA2E}"/>
                </a:ext>
              </a:extLst>
            </p:cNvPr>
            <p:cNvSpPr txBox="1"/>
            <p:nvPr/>
          </p:nvSpPr>
          <p:spPr>
            <a:xfrm>
              <a:off x="9518755" y="2016176"/>
              <a:ext cx="210362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SOLO muertes en el lugar del hecho</a:t>
              </a:r>
            </a:p>
          </p:txBody>
        </p: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722B7DEA-A7A6-C977-3377-AF1EA809E955}"/>
                </a:ext>
              </a:extLst>
            </p:cNvPr>
            <p:cNvCxnSpPr>
              <a:stCxn id="9" idx="2"/>
            </p:cNvCxnSpPr>
            <p:nvPr/>
          </p:nvCxnSpPr>
          <p:spPr>
            <a:xfrm flipH="1">
              <a:off x="10433154" y="2662507"/>
              <a:ext cx="137411" cy="2905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47287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4012</TotalTime>
  <Words>936</Words>
  <Application>Microsoft Office PowerPoint</Application>
  <PresentationFormat>Presentación en pantalla (16:9)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Charter</vt:lpstr>
      <vt:lpstr>Arial</vt:lpstr>
      <vt:lpstr>open sans</vt:lpstr>
      <vt:lpstr>Raleway</vt:lpstr>
      <vt:lpstr>Merriweather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bornia</dc:creator>
  <cp:lastModifiedBy>Sol</cp:lastModifiedBy>
  <cp:revision>9</cp:revision>
  <dcterms:modified xsi:type="dcterms:W3CDTF">2024-05-05T13:43:01Z</dcterms:modified>
</cp:coreProperties>
</file>