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8" r:id="rId3"/>
    <p:sldId id="266" r:id="rId4"/>
    <p:sldId id="261" r:id="rId5"/>
    <p:sldId id="265" r:id="rId6"/>
    <p:sldId id="268" r:id="rId7"/>
    <p:sldId id="270" r:id="rId8"/>
    <p:sldId id="273" r:id="rId9"/>
    <p:sldId id="274" r:id="rId10"/>
    <p:sldId id="275" r:id="rId11"/>
    <p:sldId id="277" r:id="rId12"/>
    <p:sldId id="278" r:id="rId13"/>
    <p:sldId id="279" r:id="rId14"/>
    <p:sldId id="280" r:id="rId15"/>
    <p:sldId id="285" r:id="rId16"/>
    <p:sldId id="287" r:id="rId17"/>
    <p:sldId id="288" r:id="rId18"/>
    <p:sldId id="289" r:id="rId19"/>
    <p:sldId id="281" r:id="rId20"/>
    <p:sldId id="282" r:id="rId21"/>
    <p:sldId id="283" r:id="rId22"/>
    <p:sldId id="284" r:id="rId23"/>
    <p:sldId id="290" r:id="rId24"/>
    <p:sldId id="263" r:id="rId25"/>
  </p:sldIdLst>
  <p:sldSz cx="9144000" cy="5143500" type="screen16x9"/>
  <p:notesSz cx="6858000" cy="9144000"/>
  <p:embeddedFontLst>
    <p:embeddedFont>
      <p:font typeface="DM Sans" panose="020B0604020202020204" charset="0"/>
      <p:regular r:id="rId27"/>
      <p:bold r:id="rId28"/>
      <p:italic r:id="rId29"/>
      <p:boldItalic r:id="rId30"/>
    </p:embeddedFont>
    <p:embeddedFont>
      <p:font typeface="DM Sans Bold" panose="020B0604020202020204" charset="0"/>
      <p:regular r:id="rId31"/>
    </p:embeddedFont>
    <p:embeddedFont>
      <p:font typeface="Raleway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747775"/>
          </p15:clr>
        </p15:guide>
        <p15:guide id="2" pos="96">
          <p15:clr>
            <a:srgbClr val="747775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58" autoAdjust="0"/>
  </p:normalViewPr>
  <p:slideViewPr>
    <p:cSldViewPr snapToGrid="0">
      <p:cViewPr varScale="1">
        <p:scale>
          <a:sx n="100" d="100"/>
          <a:sy n="100" d="100"/>
        </p:scale>
        <p:origin x="58" y="58"/>
      </p:cViewPr>
      <p:guideLst>
        <p:guide pos="2880"/>
        <p:guide pos="96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789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595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28808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6408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443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629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7308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800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928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76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3f93e4f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3f93e4fd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666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f3f93e4fd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f3f93e4fd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1112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08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7806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63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2716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831d2f3f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831d2f3f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626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261800" y="2599050"/>
            <a:ext cx="7660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 i="1" dirty="0">
                <a:solidFill>
                  <a:schemeClr val="lt1"/>
                </a:solidFill>
              </a:rPr>
              <a:t>VISÃO ZERO 2030</a:t>
            </a:r>
            <a:endParaRPr sz="3000" b="1" i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352875" y="4230375"/>
            <a:ext cx="658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1600" b="1" dirty="0">
                <a:solidFill>
                  <a:srgbClr val="FFFFFF"/>
                </a:solidFill>
              </a:rPr>
              <a:t>Alain Areal</a:t>
            </a:r>
            <a:endParaRPr sz="1600" b="1" i="0" u="none" strike="noStrike" cap="none" dirty="0">
              <a:solidFill>
                <a:srgbClr val="FFFFFF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851925" y="4509075"/>
            <a:ext cx="50856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600" dirty="0">
                <a:solidFill>
                  <a:schemeClr val="lt1"/>
                </a:solidFill>
              </a:rPr>
              <a:t>Prevenção Rodoviária Portuguesa</a:t>
            </a:r>
          </a:p>
          <a:p>
            <a:pPr algn="r">
              <a:buSzPts val="2000"/>
            </a:pPr>
            <a:r>
              <a:rPr lang="pt-BR" sz="1600" i="0" u="none" strike="noStrike" cap="none" dirty="0">
                <a:solidFill>
                  <a:schemeClr val="lt1"/>
                </a:solidFill>
              </a:rPr>
              <a:t>Foz do Iguaçu, 6/7 de Maio de 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9474B3-01BB-BE14-3BA3-BFC05FC63561}"/>
              </a:ext>
            </a:extLst>
          </p:cNvPr>
          <p:cNvSpPr txBox="1"/>
          <p:nvPr/>
        </p:nvSpPr>
        <p:spPr>
          <a:xfrm>
            <a:off x="261799" y="3153181"/>
            <a:ext cx="86757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sz="3000" b="1" i="1" dirty="0">
                <a:solidFill>
                  <a:schemeClr val="lt1"/>
                </a:solidFill>
              </a:rPr>
              <a:t>Portugal: Estratégia de Segurança Rodoviária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5476D07-0830-BB12-2BA0-2D6A77AD88E9}"/>
              </a:ext>
            </a:extLst>
          </p:cNvPr>
          <p:cNvSpPr/>
          <p:nvPr/>
        </p:nvSpPr>
        <p:spPr>
          <a:xfrm>
            <a:off x="261799" y="3768710"/>
            <a:ext cx="1997916" cy="758107"/>
          </a:xfrm>
          <a:custGeom>
            <a:avLst/>
            <a:gdLst/>
            <a:ahLst/>
            <a:cxnLst/>
            <a:rect l="l" t="t" r="r" b="b"/>
            <a:pathLst>
              <a:path w="4305726" h="1722290">
                <a:moveTo>
                  <a:pt x="0" y="0"/>
                </a:moveTo>
                <a:lnTo>
                  <a:pt x="4305726" y="0"/>
                </a:lnTo>
                <a:lnTo>
                  <a:pt x="4305726" y="1722291"/>
                </a:lnTo>
                <a:lnTo>
                  <a:pt x="0" y="172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265584" y="156309"/>
            <a:ext cx="736718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Fase 2: Relatórios "técnico-científicos“ para a nova estratégia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88E5CFC-269B-783C-6B2D-C463EDE07238}"/>
              </a:ext>
            </a:extLst>
          </p:cNvPr>
          <p:cNvSpPr/>
          <p:nvPr/>
        </p:nvSpPr>
        <p:spPr>
          <a:xfrm>
            <a:off x="476656" y="1202458"/>
            <a:ext cx="665254" cy="665254"/>
          </a:xfrm>
          <a:custGeom>
            <a:avLst/>
            <a:gdLst/>
            <a:ahLst/>
            <a:cxnLst/>
            <a:rect l="l" t="t" r="r" b="b"/>
            <a:pathLst>
              <a:path w="1614296" h="1614296">
                <a:moveTo>
                  <a:pt x="0" y="0"/>
                </a:moveTo>
                <a:lnTo>
                  <a:pt x="1614296" y="0"/>
                </a:lnTo>
                <a:lnTo>
                  <a:pt x="1614296" y="1614296"/>
                </a:lnTo>
                <a:lnTo>
                  <a:pt x="0" y="161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B09BFDB9-E321-106F-6E5E-2374F30B2D09}"/>
              </a:ext>
            </a:extLst>
          </p:cNvPr>
          <p:cNvSpPr txBox="1"/>
          <p:nvPr/>
        </p:nvSpPr>
        <p:spPr>
          <a:xfrm>
            <a:off x="1300163" y="1202458"/>
            <a:ext cx="7367181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+mn-lt"/>
              </a:rPr>
              <a:t>“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Fundamentos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Técnico-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Científicos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para a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Estratégia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Segurança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Rodoviária 2020-2030 -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Situação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Atual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e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Desafios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Emergentes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”</a:t>
            </a:r>
          </a:p>
          <a:p>
            <a:pPr>
              <a:spcBef>
                <a:spcPct val="0"/>
              </a:spcBef>
            </a:pP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+mn-lt"/>
              </a:rPr>
              <a:t>“Bases para a Nova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Estratégia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: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Visão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Zero 2030 –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Estrutura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e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Potenciais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Intervenções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”</a:t>
            </a:r>
          </a:p>
          <a:p>
            <a:pPr>
              <a:spcBef>
                <a:spcPct val="0"/>
              </a:spcBef>
            </a:pP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+mn-lt"/>
              </a:rPr>
              <a:t>“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Fundamentos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Técnico-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Científicos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para a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Estratégia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Segurança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Rodoviária 2020-2030 –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Metodologia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para a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Preparação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dos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Planos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+mn-lt"/>
              </a:rPr>
              <a:t>de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Ação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+mn-lt"/>
              </a:rPr>
              <a:t>Bienais</a:t>
            </a:r>
            <a:r>
              <a:rPr lang="en-US" sz="1800" dirty="0">
                <a:solidFill>
                  <a:srgbClr val="FFFFFF"/>
                </a:solidFill>
                <a:latin typeface="+mn-lt"/>
              </a:rPr>
              <a:t>”</a:t>
            </a: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4C8C459-C41F-2518-2D6D-8231ED64DFD2}"/>
              </a:ext>
            </a:extLst>
          </p:cNvPr>
          <p:cNvSpPr/>
          <p:nvPr/>
        </p:nvSpPr>
        <p:spPr>
          <a:xfrm>
            <a:off x="476656" y="2230950"/>
            <a:ext cx="665254" cy="665254"/>
          </a:xfrm>
          <a:custGeom>
            <a:avLst/>
            <a:gdLst/>
            <a:ahLst/>
            <a:cxnLst/>
            <a:rect l="l" t="t" r="r" b="b"/>
            <a:pathLst>
              <a:path w="1614296" h="1614296">
                <a:moveTo>
                  <a:pt x="0" y="0"/>
                </a:moveTo>
                <a:lnTo>
                  <a:pt x="1614296" y="0"/>
                </a:lnTo>
                <a:lnTo>
                  <a:pt x="1614296" y="1614296"/>
                </a:lnTo>
                <a:lnTo>
                  <a:pt x="0" y="161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1B8EFCA-261B-74EF-C0E9-3CA0F61F5A3D}"/>
              </a:ext>
            </a:extLst>
          </p:cNvPr>
          <p:cNvSpPr/>
          <p:nvPr/>
        </p:nvSpPr>
        <p:spPr>
          <a:xfrm>
            <a:off x="476656" y="3466363"/>
            <a:ext cx="665254" cy="665254"/>
          </a:xfrm>
          <a:custGeom>
            <a:avLst/>
            <a:gdLst/>
            <a:ahLst/>
            <a:cxnLst/>
            <a:rect l="l" t="t" r="r" b="b"/>
            <a:pathLst>
              <a:path w="1614296" h="1614296">
                <a:moveTo>
                  <a:pt x="0" y="0"/>
                </a:moveTo>
                <a:lnTo>
                  <a:pt x="1614296" y="0"/>
                </a:lnTo>
                <a:lnTo>
                  <a:pt x="1614296" y="1614296"/>
                </a:lnTo>
                <a:lnTo>
                  <a:pt x="0" y="161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5419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265584" y="156309"/>
            <a:ext cx="800983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Fase 3: Estratégia Visão Zero 2030 e Plano de Ação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88E5CFC-269B-783C-6B2D-C463EDE07238}"/>
              </a:ext>
            </a:extLst>
          </p:cNvPr>
          <p:cNvSpPr/>
          <p:nvPr/>
        </p:nvSpPr>
        <p:spPr>
          <a:xfrm>
            <a:off x="476656" y="1202458"/>
            <a:ext cx="665254" cy="665254"/>
          </a:xfrm>
          <a:custGeom>
            <a:avLst/>
            <a:gdLst/>
            <a:ahLst/>
            <a:cxnLst/>
            <a:rect l="l" t="t" r="r" b="b"/>
            <a:pathLst>
              <a:path w="1614296" h="1614296">
                <a:moveTo>
                  <a:pt x="0" y="0"/>
                </a:moveTo>
                <a:lnTo>
                  <a:pt x="1614296" y="0"/>
                </a:lnTo>
                <a:lnTo>
                  <a:pt x="1614296" y="1614296"/>
                </a:lnTo>
                <a:lnTo>
                  <a:pt x="0" y="161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B09BFDB9-E321-106F-6E5E-2374F30B2D09}"/>
              </a:ext>
            </a:extLst>
          </p:cNvPr>
          <p:cNvSpPr txBox="1"/>
          <p:nvPr/>
        </p:nvSpPr>
        <p:spPr>
          <a:xfrm>
            <a:off x="1300163" y="1202458"/>
            <a:ext cx="736718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endParaRPr lang="pt-PT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r>
              <a:rPr lang="pt-PT" sz="1800" dirty="0">
                <a:solidFill>
                  <a:srgbClr val="FFFFFF"/>
                </a:solidFill>
                <a:latin typeface="+mn-lt"/>
              </a:rPr>
              <a:t>Estratégia Nacional de Segurança Rodoviária –Visão Zero 2030</a:t>
            </a:r>
          </a:p>
          <a:p>
            <a:pPr>
              <a:spcBef>
                <a:spcPct val="0"/>
              </a:spcBef>
            </a:pPr>
            <a:endParaRPr lang="pt-PT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pt-PT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r>
              <a:rPr lang="pt-PT" sz="1800" dirty="0">
                <a:solidFill>
                  <a:srgbClr val="FFFFFF"/>
                </a:solidFill>
                <a:latin typeface="+mn-lt"/>
              </a:rPr>
              <a:t>Primeiro Plano de Ação da Estratégia Nacional de Segurança Rodoviária –Visão Zero 2030®</a:t>
            </a:r>
          </a:p>
          <a:p>
            <a:pPr>
              <a:spcBef>
                <a:spcPct val="0"/>
              </a:spcBef>
            </a:pPr>
            <a:endParaRPr lang="pt-PT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pt-PT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en-US" sz="1800" dirty="0">
              <a:solidFill>
                <a:srgbClr val="FFFFFF"/>
              </a:solidFill>
              <a:latin typeface="+mn-lt"/>
            </a:endParaRPr>
          </a:p>
          <a:p>
            <a:pPr>
              <a:spcBef>
                <a:spcPct val="0"/>
              </a:spcBef>
            </a:pP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E4C8C459-C41F-2518-2D6D-8231ED64DFD2}"/>
              </a:ext>
            </a:extLst>
          </p:cNvPr>
          <p:cNvSpPr/>
          <p:nvPr/>
        </p:nvSpPr>
        <p:spPr>
          <a:xfrm>
            <a:off x="476656" y="2230950"/>
            <a:ext cx="665254" cy="665254"/>
          </a:xfrm>
          <a:custGeom>
            <a:avLst/>
            <a:gdLst/>
            <a:ahLst/>
            <a:cxnLst/>
            <a:rect l="l" t="t" r="r" b="b"/>
            <a:pathLst>
              <a:path w="1614296" h="1614296">
                <a:moveTo>
                  <a:pt x="0" y="0"/>
                </a:moveTo>
                <a:lnTo>
                  <a:pt x="1614296" y="0"/>
                </a:lnTo>
                <a:lnTo>
                  <a:pt x="1614296" y="1614296"/>
                </a:lnTo>
                <a:lnTo>
                  <a:pt x="0" y="1614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7048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265584" y="156309"/>
            <a:ext cx="800983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Sistema Seguro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B09BFDB9-E321-106F-6E5E-2374F30B2D09}"/>
              </a:ext>
            </a:extLst>
          </p:cNvPr>
          <p:cNvSpPr txBox="1"/>
          <p:nvPr/>
        </p:nvSpPr>
        <p:spPr>
          <a:xfrm>
            <a:off x="265584" y="725803"/>
            <a:ext cx="7367181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latin typeface="+mn-lt"/>
              </a:rPr>
              <a:t>1.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Utilizadores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Seguros</a:t>
            </a:r>
          </a:p>
          <a:p>
            <a:r>
              <a:rPr lang="en-US" sz="1700" dirty="0">
                <a:solidFill>
                  <a:srgbClr val="FFFFFF"/>
                </a:solidFill>
                <a:latin typeface="+mn-lt"/>
              </a:rPr>
              <a:t>2.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Estradas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áreas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adjacentes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seguras</a:t>
            </a:r>
            <a:endParaRPr lang="en-US" sz="1700" dirty="0">
              <a:solidFill>
                <a:srgbClr val="FFFFFF"/>
              </a:solidFill>
              <a:latin typeface="+mn-lt"/>
            </a:endParaRPr>
          </a:p>
          <a:p>
            <a:r>
              <a:rPr lang="en-US" sz="1700" dirty="0">
                <a:solidFill>
                  <a:srgbClr val="FFFFFF"/>
                </a:solidFill>
                <a:latin typeface="+mn-lt"/>
              </a:rPr>
              <a:t>3.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Veículos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Seguros</a:t>
            </a:r>
          </a:p>
          <a:p>
            <a:r>
              <a:rPr lang="en-US" sz="1700" dirty="0">
                <a:solidFill>
                  <a:srgbClr val="FFFFFF"/>
                </a:solidFill>
                <a:latin typeface="+mn-lt"/>
              </a:rPr>
              <a:t>4.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Velocidades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Seguras</a:t>
            </a:r>
            <a:endParaRPr lang="en-US" sz="1700" dirty="0">
              <a:solidFill>
                <a:srgbClr val="FFFFFF"/>
              </a:solidFill>
              <a:latin typeface="+mn-lt"/>
            </a:endParaRPr>
          </a:p>
          <a:p>
            <a:r>
              <a:rPr lang="en-US" sz="1700" dirty="0">
                <a:solidFill>
                  <a:srgbClr val="FFFFFF"/>
                </a:solidFill>
                <a:latin typeface="+mn-lt"/>
              </a:rPr>
              <a:t>5.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Melhor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Resposta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Pós-acidente</a:t>
            </a:r>
            <a:br>
              <a:rPr lang="en-US" sz="1700" dirty="0">
                <a:solidFill>
                  <a:srgbClr val="FFFFFF"/>
                </a:solidFill>
                <a:latin typeface="+mn-lt"/>
              </a:rPr>
            </a:br>
            <a:r>
              <a:rPr lang="en-US" sz="1700" dirty="0">
                <a:solidFill>
                  <a:srgbClr val="FFFFFF"/>
                </a:solidFill>
                <a:latin typeface="+mn-lt"/>
              </a:rPr>
              <a:t>e Apoio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às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Vítimas</a:t>
            </a:r>
            <a:endParaRPr lang="en-US" sz="17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B9B57763-5CA3-7AC8-2002-FC5AED4BB290}"/>
              </a:ext>
            </a:extLst>
          </p:cNvPr>
          <p:cNvSpPr/>
          <p:nvPr/>
        </p:nvSpPr>
        <p:spPr>
          <a:xfrm>
            <a:off x="4270861" y="-88974"/>
            <a:ext cx="4679004" cy="4506671"/>
          </a:xfrm>
          <a:custGeom>
            <a:avLst/>
            <a:gdLst/>
            <a:ahLst/>
            <a:cxnLst/>
            <a:rect l="l" t="t" r="r" b="b"/>
            <a:pathLst>
              <a:path w="9503948" h="9153905">
                <a:moveTo>
                  <a:pt x="0" y="0"/>
                </a:moveTo>
                <a:lnTo>
                  <a:pt x="9503948" y="0"/>
                </a:lnTo>
                <a:lnTo>
                  <a:pt x="9503948" y="9153904"/>
                </a:lnTo>
                <a:lnTo>
                  <a:pt x="0" y="91539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577"/>
            </a:stretch>
          </a:blipFill>
        </p:spPr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B11BB8E-4331-4543-0B83-233DA7C916DA}"/>
              </a:ext>
            </a:extLst>
          </p:cNvPr>
          <p:cNvSpPr/>
          <p:nvPr/>
        </p:nvSpPr>
        <p:spPr>
          <a:xfrm>
            <a:off x="772430" y="2571750"/>
            <a:ext cx="438570" cy="790216"/>
          </a:xfrm>
          <a:custGeom>
            <a:avLst/>
            <a:gdLst/>
            <a:ahLst/>
            <a:cxnLst/>
            <a:rect l="l" t="t" r="r" b="b"/>
            <a:pathLst>
              <a:path w="814765" h="1468046">
                <a:moveTo>
                  <a:pt x="0" y="0"/>
                </a:moveTo>
                <a:lnTo>
                  <a:pt x="814765" y="0"/>
                </a:lnTo>
                <a:lnTo>
                  <a:pt x="814765" y="1468046"/>
                </a:lnTo>
                <a:lnTo>
                  <a:pt x="0" y="1468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CD1FA276-DDE2-0BBE-6FDA-293A97451109}"/>
              </a:ext>
            </a:extLst>
          </p:cNvPr>
          <p:cNvSpPr txBox="1"/>
          <p:nvPr/>
        </p:nvSpPr>
        <p:spPr>
          <a:xfrm>
            <a:off x="1348639" y="2133812"/>
            <a:ext cx="7591395" cy="790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7711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+mj-lt"/>
              </a:rPr>
              <a:t>MORTOS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06D2133-EA98-D991-259B-D56B4C3F5AB7}"/>
              </a:ext>
            </a:extLst>
          </p:cNvPr>
          <p:cNvSpPr txBox="1"/>
          <p:nvPr/>
        </p:nvSpPr>
        <p:spPr>
          <a:xfrm>
            <a:off x="1348639" y="2661436"/>
            <a:ext cx="5893077" cy="626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986"/>
              </a:lnSpc>
              <a:spcBef>
                <a:spcPct val="0"/>
              </a:spcBef>
            </a:pPr>
            <a:r>
              <a:rPr lang="en-US" sz="1700" dirty="0">
                <a:solidFill>
                  <a:srgbClr val="FFFFFF"/>
                </a:solidFill>
                <a:latin typeface="+mj-lt"/>
              </a:rPr>
              <a:t>FERIDOS GRAVES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2ED8A72-70E9-9F09-9381-923127B937BA}"/>
              </a:ext>
            </a:extLst>
          </p:cNvPr>
          <p:cNvSpPr txBox="1"/>
          <p:nvPr/>
        </p:nvSpPr>
        <p:spPr>
          <a:xfrm>
            <a:off x="-97280" y="3685308"/>
            <a:ext cx="54974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724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Abordagem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Holística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6724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Redundância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do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sistema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67248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Segurança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rodoviária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é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proativa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focada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na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prevenção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minimização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danos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218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265584" y="156309"/>
            <a:ext cx="800983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ENSR Visão Zero 2030 - 6 áreas chave intervenção</a:t>
            </a: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762C02B6-0458-0A39-2D03-7E4E0F6E91DB}"/>
              </a:ext>
            </a:extLst>
          </p:cNvPr>
          <p:cNvSpPr/>
          <p:nvPr/>
        </p:nvSpPr>
        <p:spPr>
          <a:xfrm>
            <a:off x="-262649" y="648909"/>
            <a:ext cx="8220655" cy="3975904"/>
          </a:xfrm>
          <a:custGeom>
            <a:avLst/>
            <a:gdLst/>
            <a:ahLst/>
            <a:cxnLst/>
            <a:rect l="l" t="t" r="r" b="b"/>
            <a:pathLst>
              <a:path w="17392163" h="8411684">
                <a:moveTo>
                  <a:pt x="0" y="0"/>
                </a:moveTo>
                <a:lnTo>
                  <a:pt x="17392162" y="0"/>
                </a:lnTo>
                <a:lnTo>
                  <a:pt x="17392162" y="8411684"/>
                </a:lnTo>
                <a:lnTo>
                  <a:pt x="0" y="8411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01" b="-2429"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2F292C-E75F-DEE9-00E4-E876604A7913}"/>
              </a:ext>
            </a:extLst>
          </p:cNvPr>
          <p:cNvSpPr txBox="1"/>
          <p:nvPr/>
        </p:nvSpPr>
        <p:spPr>
          <a:xfrm>
            <a:off x="0" y="4809636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  <p:extLst>
      <p:ext uri="{BB962C8B-B14F-4D97-AF65-F5344CB8AC3E}">
        <p14:creationId xmlns:p14="http://schemas.microsoft.com/office/powerpoint/2010/main" val="4080422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265584" y="156309"/>
            <a:ext cx="800983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ENSR Visão Zero 2030 - 6 áreas chave intervenção</a:t>
            </a: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23B40759-3E71-18B3-5563-F98548B4F24A}"/>
              </a:ext>
            </a:extLst>
          </p:cNvPr>
          <p:cNvSpPr/>
          <p:nvPr/>
        </p:nvSpPr>
        <p:spPr>
          <a:xfrm>
            <a:off x="203966" y="801263"/>
            <a:ext cx="7286435" cy="393209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45" r="-645"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C3F21-D94F-2D59-9960-CA7365D5A631}"/>
              </a:ext>
            </a:extLst>
          </p:cNvPr>
          <p:cNvSpPr txBox="1"/>
          <p:nvPr/>
        </p:nvSpPr>
        <p:spPr>
          <a:xfrm>
            <a:off x="0" y="4809636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  <p:extLst>
      <p:ext uri="{BB962C8B-B14F-4D97-AF65-F5344CB8AC3E}">
        <p14:creationId xmlns:p14="http://schemas.microsoft.com/office/powerpoint/2010/main" val="440235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194134" y="224405"/>
            <a:ext cx="85607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400" dirty="0">
                <a:solidFill>
                  <a:schemeClr val="lt1"/>
                </a:solidFill>
              </a:rPr>
              <a:t>ENSR Visão Zero 2030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42E0448-0A30-B52F-51CD-CA4AF6CA3902}"/>
              </a:ext>
            </a:extLst>
          </p:cNvPr>
          <p:cNvSpPr/>
          <p:nvPr/>
        </p:nvSpPr>
        <p:spPr>
          <a:xfrm>
            <a:off x="184303" y="785101"/>
            <a:ext cx="7374088" cy="3871525"/>
          </a:xfrm>
          <a:custGeom>
            <a:avLst/>
            <a:gdLst/>
            <a:ahLst/>
            <a:cxnLst/>
            <a:rect l="l" t="t" r="r" b="b"/>
            <a:pathLst>
              <a:path w="15444657" h="8108717">
                <a:moveTo>
                  <a:pt x="0" y="0"/>
                </a:moveTo>
                <a:lnTo>
                  <a:pt x="15444657" y="0"/>
                </a:lnTo>
                <a:lnTo>
                  <a:pt x="15444657" y="8108717"/>
                </a:lnTo>
                <a:lnTo>
                  <a:pt x="0" y="8108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6679D1-C0DF-4F2C-4A63-1E553945E8B7}"/>
              </a:ext>
            </a:extLst>
          </p:cNvPr>
          <p:cNvSpPr txBox="1"/>
          <p:nvPr/>
        </p:nvSpPr>
        <p:spPr>
          <a:xfrm>
            <a:off x="0" y="4809636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  <p:extLst>
      <p:ext uri="{BB962C8B-B14F-4D97-AF65-F5344CB8AC3E}">
        <p14:creationId xmlns:p14="http://schemas.microsoft.com/office/powerpoint/2010/main" val="1095332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95;p18">
            <a:extLst>
              <a:ext uri="{FF2B5EF4-FFF2-40B4-BE49-F238E27FC236}">
                <a16:creationId xmlns:a16="http://schemas.microsoft.com/office/drawing/2014/main" id="{508D8A1C-9943-2B9D-7281-0923CDB29A5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4"/>
          <p:cNvSpPr/>
          <p:nvPr/>
        </p:nvSpPr>
        <p:spPr>
          <a:xfrm>
            <a:off x="788020" y="872982"/>
            <a:ext cx="6882162" cy="4238081"/>
          </a:xfrm>
          <a:custGeom>
            <a:avLst/>
            <a:gdLst/>
            <a:ahLst/>
            <a:cxnLst/>
            <a:rect l="l" t="t" r="r" b="b"/>
            <a:pathLst>
              <a:path w="14468214" h="8476161">
                <a:moveTo>
                  <a:pt x="0" y="0"/>
                </a:moveTo>
                <a:lnTo>
                  <a:pt x="14468214" y="0"/>
                </a:lnTo>
                <a:lnTo>
                  <a:pt x="14468214" y="8476161"/>
                </a:lnTo>
                <a:lnTo>
                  <a:pt x="0" y="84761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37" r="-27854" b="-5717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52400"/>
            <a:ext cx="91440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500" b="1" dirty="0">
                <a:solidFill>
                  <a:srgbClr val="FFFFFF"/>
                </a:solidFill>
                <a:latin typeface="+mj-lt"/>
              </a:rPr>
              <a:t>ENSR - VISÃO ZERO 2030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FFFFFF"/>
                </a:solidFill>
                <a:latin typeface="+mj-lt"/>
              </a:rPr>
              <a:t>PROPOSTAS DE PROGRAMAS - MUNICIPIOS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078" y="1373476"/>
            <a:ext cx="3532908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2"/>
              </a:lnSpc>
            </a:pPr>
            <a:r>
              <a:rPr lang="en-US" sz="1356">
                <a:solidFill>
                  <a:srgbClr val="FFFFFF"/>
                </a:solidFill>
                <a:latin typeface="DM Sans Bold"/>
              </a:rPr>
              <a:t>ENQUADRAMENTO: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078" y="1623858"/>
            <a:ext cx="3328619" cy="20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"/>
              </a:rPr>
              <a:t>45% VM na rede rodoviária dos Municípios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078" y="2019909"/>
            <a:ext cx="3532908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2"/>
              </a:lnSpc>
            </a:pPr>
            <a:r>
              <a:rPr lang="en-US" sz="1356">
                <a:solidFill>
                  <a:srgbClr val="FFFFFF"/>
                </a:solidFill>
                <a:latin typeface="DM Sans Bold"/>
              </a:rPr>
              <a:t>ENTIDADES ENVOLVIDAS: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078" y="2320827"/>
            <a:ext cx="2200940" cy="42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"/>
              </a:rPr>
              <a:t>ANSR, Municípios e Forças de Segurança.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71811" y="1016915"/>
            <a:ext cx="3532908" cy="151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 Bold"/>
              </a:rPr>
              <a:t>ORÇAMENTO ANUAL: 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60M EUROS</a:t>
            </a:r>
          </a:p>
          <a:p>
            <a:pPr algn="r">
              <a:lnSpc>
                <a:spcPts val="1656"/>
              </a:lnSpc>
            </a:pPr>
            <a:endParaRPr lang="en-US" sz="1200" dirty="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 Bold"/>
              </a:rPr>
              <a:t>TAXA DE FINANCIAMENTO: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ANSR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até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60%</a:t>
            </a:r>
          </a:p>
          <a:p>
            <a:pPr algn="r">
              <a:lnSpc>
                <a:spcPts val="1656"/>
              </a:lnSpc>
            </a:pPr>
            <a:endParaRPr lang="en-US" sz="1200" dirty="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 Bold"/>
              </a:rPr>
              <a:t>FONTES DE FINANCIAMENTO: 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ANSR</a:t>
            </a:r>
          </a:p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"/>
              </a:rPr>
              <a:t>(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receitas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das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contraordenações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rodoviárias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) e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Municípios</a:t>
            </a:r>
            <a:r>
              <a:rPr lang="en-US" sz="1200" dirty="0">
                <a:solidFill>
                  <a:srgbClr val="FFFFFF"/>
                </a:solidFill>
                <a:latin typeface="DM Sans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99489" y="2712495"/>
            <a:ext cx="2405230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N.º Municípios: 3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0/ano, Piloto com 2 Municípios</a:t>
            </a:r>
          </a:p>
          <a:p>
            <a:pPr algn="r">
              <a:lnSpc>
                <a:spcPts val="1656"/>
              </a:lnSpc>
            </a:pPr>
            <a:endParaRPr lang="en-US" sz="120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PRAZO: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 48 meses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472010" y="214019"/>
            <a:ext cx="461048" cy="461048"/>
            <a:chOff x="0" y="0"/>
            <a:chExt cx="1229460" cy="12294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7978801-A41A-96A0-485F-DD26CBBC0E73}"/>
              </a:ext>
            </a:extLst>
          </p:cNvPr>
          <p:cNvSpPr txBox="1"/>
          <p:nvPr/>
        </p:nvSpPr>
        <p:spPr>
          <a:xfrm>
            <a:off x="0" y="4831936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95;p18">
            <a:extLst>
              <a:ext uri="{FF2B5EF4-FFF2-40B4-BE49-F238E27FC236}">
                <a16:creationId xmlns:a16="http://schemas.microsoft.com/office/drawing/2014/main" id="{D2CF7B7F-60AE-961C-27CE-6A61901B028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4"/>
          <p:cNvGrpSpPr/>
          <p:nvPr/>
        </p:nvGrpSpPr>
        <p:grpSpPr>
          <a:xfrm>
            <a:off x="3360761" y="1571604"/>
            <a:ext cx="2422479" cy="1344686"/>
            <a:chOff x="0" y="0"/>
            <a:chExt cx="812800" cy="4511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451174"/>
            </a:xfrm>
            <a:custGeom>
              <a:avLst/>
              <a:gdLst/>
              <a:ahLst/>
              <a:cxnLst/>
              <a:rect l="l" t="t" r="r" b="b"/>
              <a:pathLst>
                <a:path w="812800" h="451174">
                  <a:moveTo>
                    <a:pt x="406400" y="0"/>
                  </a:moveTo>
                  <a:lnTo>
                    <a:pt x="812800" y="451174"/>
                  </a:lnTo>
                  <a:lnTo>
                    <a:pt x="0" y="4511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BE6D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27000" y="171374"/>
              <a:ext cx="558800" cy="247574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03"/>
                </a:lnSpc>
              </a:pPr>
              <a:endParaRPr sz="7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74377" y="1132054"/>
            <a:ext cx="6818638" cy="3961911"/>
            <a:chOff x="0" y="0"/>
            <a:chExt cx="1558535" cy="9055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58535" cy="905573"/>
            </a:xfrm>
            <a:custGeom>
              <a:avLst/>
              <a:gdLst/>
              <a:ahLst/>
              <a:cxnLst/>
              <a:rect l="l" t="t" r="r" b="b"/>
              <a:pathLst>
                <a:path w="1558535" h="905573">
                  <a:moveTo>
                    <a:pt x="779267" y="0"/>
                  </a:moveTo>
                  <a:lnTo>
                    <a:pt x="1558535" y="905573"/>
                  </a:lnTo>
                  <a:lnTo>
                    <a:pt x="0" y="905573"/>
                  </a:lnTo>
                  <a:lnTo>
                    <a:pt x="779267" y="0"/>
                  </a:lnTo>
                  <a:close/>
                </a:path>
              </a:pathLst>
            </a:custGeom>
            <a:solidFill>
              <a:srgbClr val="E6E6E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243521" y="382345"/>
              <a:ext cx="1071493" cy="45854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03"/>
                </a:lnSpc>
              </a:pPr>
              <a:endParaRPr sz="7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81603" y="1256346"/>
            <a:ext cx="6613491" cy="3950313"/>
          </a:xfrm>
          <a:custGeom>
            <a:avLst/>
            <a:gdLst/>
            <a:ahLst/>
            <a:cxnLst/>
            <a:rect l="l" t="t" r="r" b="b"/>
            <a:pathLst>
              <a:path w="13226982" h="7900626">
                <a:moveTo>
                  <a:pt x="0" y="0"/>
                </a:moveTo>
                <a:lnTo>
                  <a:pt x="13226982" y="0"/>
                </a:lnTo>
                <a:lnTo>
                  <a:pt x="13226982" y="7900626"/>
                </a:lnTo>
                <a:lnTo>
                  <a:pt x="0" y="7900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60" r="-1932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152400"/>
            <a:ext cx="91440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500" b="1" dirty="0">
                <a:solidFill>
                  <a:srgbClr val="FFFFFF"/>
                </a:solidFill>
                <a:latin typeface="+mj-lt"/>
              </a:rPr>
              <a:t>ENSR - VISÃO ZERO 2030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FFFFFF"/>
                </a:solidFill>
                <a:latin typeface="+mj-lt"/>
              </a:rPr>
              <a:t>PROPOSTAS DE PROGRAMAS - ESCOLA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078" y="1232245"/>
            <a:ext cx="3532908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2"/>
              </a:lnSpc>
            </a:pPr>
            <a:r>
              <a:rPr lang="en-US" sz="1356">
                <a:solidFill>
                  <a:srgbClr val="FFFFFF"/>
                </a:solidFill>
                <a:latin typeface="DM Sans Bold"/>
              </a:rPr>
              <a:t>ENQUADRAMENTO: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078" y="1482627"/>
            <a:ext cx="3328619" cy="1079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"/>
              </a:rPr>
              <a:t>Família e Escola com papel importante na interiorização das regras e dos comportamentos rodoviários. Crianças e jovens pertencem ao grupo dos utilizadores mais vulneráveis.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078" y="3145544"/>
            <a:ext cx="3532908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2"/>
              </a:lnSpc>
            </a:pPr>
            <a:r>
              <a:rPr lang="en-US" sz="1356">
                <a:solidFill>
                  <a:srgbClr val="FFFFFF"/>
                </a:solidFill>
                <a:latin typeface="DM Sans Bold"/>
              </a:rPr>
              <a:t>ENTIDADES ENVOLVIDAS: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078" y="3446462"/>
            <a:ext cx="2200940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"/>
              </a:rPr>
              <a:t>ANSR, Direção Geral de Educação, Escolas, IP, Municipíos e Forças de Segurança.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71811" y="1016915"/>
            <a:ext cx="3532908" cy="151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ORÇAMENTO ANUAL: 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10M EUROS</a:t>
            </a:r>
          </a:p>
          <a:p>
            <a:pPr algn="r">
              <a:lnSpc>
                <a:spcPts val="1656"/>
              </a:lnSpc>
            </a:pPr>
            <a:endParaRPr lang="en-US" sz="120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TAXA DE FINANCIAMENTO: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 ANSR até 10%</a:t>
            </a:r>
          </a:p>
          <a:p>
            <a:pPr algn="r">
              <a:lnSpc>
                <a:spcPts val="1656"/>
              </a:lnSpc>
            </a:pPr>
            <a:endParaRPr lang="en-US" sz="120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FONTES DE FINANCIAMENTO: 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ANSR</a:t>
            </a:r>
          </a:p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"/>
              </a:rPr>
              <a:t>(receitas das contraordenações rodoviárias), DGE e Municípios</a:t>
            </a:r>
            <a:r>
              <a:rPr lang="en-US" sz="1200">
                <a:solidFill>
                  <a:srgbClr val="FFFFFF"/>
                </a:solidFill>
                <a:latin typeface="DM Sans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99489" y="2712495"/>
            <a:ext cx="2405230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N.º Escolas: 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50/ano, Piloto com 2 escolas</a:t>
            </a:r>
          </a:p>
          <a:p>
            <a:pPr algn="r">
              <a:lnSpc>
                <a:spcPts val="1656"/>
              </a:lnSpc>
            </a:pPr>
            <a:endParaRPr lang="en-US" sz="120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PRAZO: 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até 2030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472010" y="214019"/>
            <a:ext cx="461048" cy="461048"/>
            <a:chOff x="0" y="0"/>
            <a:chExt cx="1229460" cy="122946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05E1EF-D0C7-3D34-41AC-A6883188A83E}"/>
              </a:ext>
            </a:extLst>
          </p:cNvPr>
          <p:cNvSpPr txBox="1"/>
          <p:nvPr/>
        </p:nvSpPr>
        <p:spPr>
          <a:xfrm>
            <a:off x="-17769" y="4766553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95;p18">
            <a:extLst>
              <a:ext uri="{FF2B5EF4-FFF2-40B4-BE49-F238E27FC236}">
                <a16:creationId xmlns:a16="http://schemas.microsoft.com/office/drawing/2014/main" id="{357F65CB-D6E7-A9E0-08B4-1B77DA146A4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4"/>
          <p:cNvSpPr/>
          <p:nvPr/>
        </p:nvSpPr>
        <p:spPr>
          <a:xfrm>
            <a:off x="1219200" y="1014625"/>
            <a:ext cx="6660728" cy="4257258"/>
          </a:xfrm>
          <a:custGeom>
            <a:avLst/>
            <a:gdLst/>
            <a:ahLst/>
            <a:cxnLst/>
            <a:rect l="l" t="t" r="r" b="b"/>
            <a:pathLst>
              <a:path w="14378750" h="8514516">
                <a:moveTo>
                  <a:pt x="0" y="0"/>
                </a:moveTo>
                <a:lnTo>
                  <a:pt x="14378750" y="0"/>
                </a:lnTo>
                <a:lnTo>
                  <a:pt x="14378750" y="8514517"/>
                </a:lnTo>
                <a:lnTo>
                  <a:pt x="0" y="85145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48" r="-1861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52400"/>
            <a:ext cx="9144000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0"/>
              </a:lnSpc>
            </a:pPr>
            <a:r>
              <a:rPr lang="en-US" sz="2500" b="1" dirty="0">
                <a:solidFill>
                  <a:srgbClr val="FFFFFF"/>
                </a:solidFill>
                <a:latin typeface="+mj-lt"/>
              </a:rPr>
              <a:t>ENSR - VISÃO ZERO 2030</a:t>
            </a:r>
          </a:p>
          <a:p>
            <a:pPr algn="ctr">
              <a:lnSpc>
                <a:spcPts val="286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FFFFFF"/>
                </a:solidFill>
                <a:latin typeface="+mj-lt"/>
              </a:rPr>
              <a:t>PROPOSTAS DE PROGRAMAS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078" y="1047423"/>
            <a:ext cx="3532908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2"/>
              </a:lnSpc>
            </a:pPr>
            <a:r>
              <a:rPr lang="en-US" sz="1356">
                <a:solidFill>
                  <a:srgbClr val="FFFFFF"/>
                </a:solidFill>
                <a:latin typeface="DM Sans Bold"/>
              </a:rPr>
              <a:t>ENQUADRAMENTO: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079" y="1297805"/>
            <a:ext cx="2689488" cy="1724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+mn-lt"/>
              </a:rPr>
              <a:t>Na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fase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atual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, as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intervenções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reativas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ainda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constituem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uma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forma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eficaz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definir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prioridades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para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remodelar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a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segurança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da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infraestrutura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. É o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caso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,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por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exemplo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, dos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programas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correção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das ZAA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baseadas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no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conceito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do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número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esperado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200" dirty="0" err="1">
                <a:solidFill>
                  <a:srgbClr val="FFFFFF"/>
                </a:solidFill>
                <a:latin typeface="+mn-lt"/>
              </a:rPr>
              <a:t>acidentes</a:t>
            </a:r>
            <a:r>
              <a:rPr lang="en-US" sz="1200" dirty="0">
                <a:solidFill>
                  <a:srgbClr val="FFFFFF"/>
                </a:solidFill>
                <a:latin typeface="+mn-lt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078" y="3145544"/>
            <a:ext cx="3532908" cy="232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2"/>
              </a:lnSpc>
            </a:pPr>
            <a:r>
              <a:rPr lang="en-US" sz="1356" dirty="0">
                <a:solidFill>
                  <a:srgbClr val="FFFFFF"/>
                </a:solidFill>
                <a:latin typeface="DM Sans Bold"/>
              </a:rPr>
              <a:t>ENTIDADES ENVOLVIDAS: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078" y="3446462"/>
            <a:ext cx="1298433" cy="861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56"/>
              </a:lnSpc>
            </a:pPr>
            <a:r>
              <a:rPr lang="en-US" sz="1200" dirty="0" err="1">
                <a:solidFill>
                  <a:srgbClr val="FFFFFF"/>
                </a:solidFill>
                <a:latin typeface="DM Sans"/>
              </a:rPr>
              <a:t>Entidades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Gestoras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de Via,</a:t>
            </a:r>
          </a:p>
          <a:p>
            <a:pPr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"/>
              </a:rPr>
              <a:t>ANSR e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Forças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de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Segurança</a:t>
            </a:r>
            <a:endParaRPr lang="en-US" sz="1200" dirty="0">
              <a:solidFill>
                <a:srgbClr val="FFFFFF"/>
              </a:solidFill>
              <a:latin typeface="DM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71811" y="1016915"/>
            <a:ext cx="3532908" cy="1515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 Bold"/>
              </a:rPr>
              <a:t>ORÇAMENTO ANUAL: 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20M EUROS</a:t>
            </a:r>
          </a:p>
          <a:p>
            <a:pPr algn="r">
              <a:lnSpc>
                <a:spcPts val="1656"/>
              </a:lnSpc>
            </a:pPr>
            <a:endParaRPr lang="en-US" sz="1200" dirty="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 Bold"/>
              </a:rPr>
              <a:t>TAXA DE FINANCIAMENTO: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100%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Entidades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Gestoras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de Via</a:t>
            </a:r>
          </a:p>
          <a:p>
            <a:pPr algn="r">
              <a:lnSpc>
                <a:spcPts val="1656"/>
              </a:lnSpc>
            </a:pPr>
            <a:endParaRPr lang="en-US" sz="1200" dirty="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 dirty="0">
                <a:solidFill>
                  <a:srgbClr val="FFFFFF"/>
                </a:solidFill>
                <a:latin typeface="DM Sans Bold"/>
              </a:rPr>
              <a:t>FONTES DE FINANCIAMENTO: </a:t>
            </a:r>
            <a:r>
              <a:rPr lang="en-US" sz="1200" dirty="0" err="1">
                <a:solidFill>
                  <a:srgbClr val="FFFFFF"/>
                </a:solidFill>
                <a:latin typeface="DM Sans Bold"/>
              </a:rPr>
              <a:t>E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ntidades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DM Sans"/>
              </a:rPr>
              <a:t>Gestoras</a:t>
            </a:r>
            <a:r>
              <a:rPr lang="en-US" sz="1200" dirty="0">
                <a:solidFill>
                  <a:srgbClr val="FFFFFF"/>
                </a:solidFill>
                <a:latin typeface="DM Sans"/>
              </a:rPr>
              <a:t> de Via</a:t>
            </a:r>
            <a:r>
              <a:rPr lang="en-US" sz="1200" dirty="0">
                <a:solidFill>
                  <a:srgbClr val="FFFFFF"/>
                </a:solidFill>
                <a:latin typeface="DM Sans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99489" y="2712495"/>
            <a:ext cx="2405230" cy="86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EXTENSÃO A INTERVENCIONAR: 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40 ZAA/ano</a:t>
            </a:r>
          </a:p>
          <a:p>
            <a:pPr algn="r">
              <a:lnSpc>
                <a:spcPts val="1656"/>
              </a:lnSpc>
            </a:pPr>
            <a:endParaRPr lang="en-US" sz="1200">
              <a:solidFill>
                <a:srgbClr val="FFFFFF"/>
              </a:solidFill>
              <a:latin typeface="DM Sans"/>
            </a:endParaRPr>
          </a:p>
          <a:p>
            <a:pPr algn="r">
              <a:lnSpc>
                <a:spcPts val="1656"/>
              </a:lnSpc>
            </a:pPr>
            <a:r>
              <a:rPr lang="en-US" sz="1200">
                <a:solidFill>
                  <a:srgbClr val="FFFFFF"/>
                </a:solidFill>
                <a:latin typeface="DM Sans Bold"/>
              </a:rPr>
              <a:t>PRAZO: </a:t>
            </a:r>
            <a:r>
              <a:rPr lang="en-US" sz="1200">
                <a:solidFill>
                  <a:srgbClr val="FFFFFF"/>
                </a:solidFill>
                <a:latin typeface="DM Sans"/>
              </a:rPr>
              <a:t>até 2030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472010" y="214019"/>
            <a:ext cx="461048" cy="461048"/>
            <a:chOff x="0" y="0"/>
            <a:chExt cx="1229460" cy="122946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B90B82C-9980-D5D5-E2BC-7A39DF691C18}"/>
              </a:ext>
            </a:extLst>
          </p:cNvPr>
          <p:cNvSpPr txBox="1"/>
          <p:nvPr/>
        </p:nvSpPr>
        <p:spPr>
          <a:xfrm>
            <a:off x="0" y="4824501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194134" y="224405"/>
            <a:ext cx="85607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400" dirty="0">
                <a:solidFill>
                  <a:schemeClr val="lt1"/>
                </a:solidFill>
              </a:rPr>
              <a:t>ENSR Visão Zero 2030: Metodologia dos Planos de Ação</a:t>
            </a:r>
            <a:br>
              <a:rPr lang="pt-PT" sz="2400" dirty="0">
                <a:solidFill>
                  <a:schemeClr val="dk1"/>
                </a:solidFill>
              </a:rPr>
            </a:br>
            <a:br>
              <a:rPr lang="pt-PT" sz="2400" dirty="0">
                <a:solidFill>
                  <a:schemeClr val="dk1"/>
                </a:solidFill>
              </a:rPr>
            </a:b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EB30812-2E07-1583-610F-FD634833AAD5}"/>
              </a:ext>
            </a:extLst>
          </p:cNvPr>
          <p:cNvSpPr txBox="1"/>
          <p:nvPr/>
        </p:nvSpPr>
        <p:spPr>
          <a:xfrm>
            <a:off x="3394032" y="1572901"/>
            <a:ext cx="11919735" cy="2092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>
                <a:solidFill>
                  <a:srgbClr val="FFFFFF"/>
                </a:solidFill>
                <a:latin typeface="+mn-lt"/>
              </a:rPr>
              <a:t>2 a 3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anos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Programas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medidas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a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implementar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Entidades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responsáveis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Cronograma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Estimativa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custo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>
                <a:solidFill>
                  <a:srgbClr val="FFFFFF"/>
                </a:solidFill>
                <a:latin typeface="+mn-lt"/>
              </a:rPr>
              <a:t>Fontes de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financiamento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Indicadores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Execução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Indicadores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Chave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Desempenho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567EE32-F06B-202A-64FE-F7E960E39C0F}"/>
              </a:ext>
            </a:extLst>
          </p:cNvPr>
          <p:cNvSpPr txBox="1"/>
          <p:nvPr/>
        </p:nvSpPr>
        <p:spPr>
          <a:xfrm>
            <a:off x="3394032" y="1217200"/>
            <a:ext cx="6404802" cy="2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1700" b="1" dirty="0">
                <a:solidFill>
                  <a:srgbClr val="FFFFFF"/>
                </a:solidFill>
                <a:latin typeface="+mn-lt"/>
              </a:rPr>
              <a:t>Plano de </a:t>
            </a:r>
            <a:r>
              <a:rPr lang="en-US" sz="1700" b="1" dirty="0" err="1">
                <a:solidFill>
                  <a:srgbClr val="FFFFFF"/>
                </a:solidFill>
                <a:latin typeface="+mn-lt"/>
              </a:rPr>
              <a:t>Ação</a:t>
            </a:r>
            <a:r>
              <a:rPr lang="en-US" sz="1700" b="1" dirty="0">
                <a:solidFill>
                  <a:srgbClr val="FFFFFF"/>
                </a:solidFill>
                <a:latin typeface="+mn-lt"/>
              </a:rPr>
              <a:t>:</a:t>
            </a: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20258B6E-C35A-DD54-8D34-50A8603B3A11}"/>
              </a:ext>
            </a:extLst>
          </p:cNvPr>
          <p:cNvSpPr/>
          <p:nvPr/>
        </p:nvSpPr>
        <p:spPr>
          <a:xfrm>
            <a:off x="608293" y="1178512"/>
            <a:ext cx="2496313" cy="2496313"/>
          </a:xfrm>
          <a:custGeom>
            <a:avLst/>
            <a:gdLst/>
            <a:ahLst/>
            <a:cxnLst/>
            <a:rect l="l" t="t" r="r" b="b"/>
            <a:pathLst>
              <a:path w="3657191" h="3657191">
                <a:moveTo>
                  <a:pt x="0" y="0"/>
                </a:moveTo>
                <a:lnTo>
                  <a:pt x="3657192" y="0"/>
                </a:lnTo>
                <a:lnTo>
                  <a:pt x="3657192" y="3657191"/>
                </a:lnTo>
                <a:lnTo>
                  <a:pt x="0" y="36571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9091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TÍTULO</a:t>
            </a:r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194134" y="224405"/>
            <a:ext cx="85607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400" dirty="0">
                <a:solidFill>
                  <a:schemeClr val="lt1"/>
                </a:solidFill>
              </a:rPr>
              <a:t>ENSR Visão Zero 2030: Modelo de Governação</a:t>
            </a:r>
            <a:br>
              <a:rPr lang="pt-PT" sz="2400" dirty="0">
                <a:solidFill>
                  <a:schemeClr val="dk1"/>
                </a:solidFill>
              </a:rPr>
            </a:br>
            <a:br>
              <a:rPr lang="pt-PT" sz="2400" dirty="0">
                <a:solidFill>
                  <a:schemeClr val="dk1"/>
                </a:solidFill>
              </a:rPr>
            </a:b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EB30812-2E07-1583-610F-FD634833AAD5}"/>
              </a:ext>
            </a:extLst>
          </p:cNvPr>
          <p:cNvSpPr txBox="1"/>
          <p:nvPr/>
        </p:nvSpPr>
        <p:spPr>
          <a:xfrm>
            <a:off x="337850" y="1546910"/>
            <a:ext cx="8602184" cy="18312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pt-PT" sz="1700" dirty="0">
                <a:solidFill>
                  <a:srgbClr val="FFFFFF"/>
                </a:solidFill>
                <a:latin typeface="+mn-lt"/>
              </a:rPr>
              <a:t>Entre a ANSR e entidades públicas (central e local), entidades privadas, ONG ou subscrito por qualquer cidadão 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pt-PT" sz="1700" dirty="0">
                <a:solidFill>
                  <a:srgbClr val="FFFFFF"/>
                </a:solidFill>
                <a:latin typeface="+mn-lt"/>
              </a:rPr>
              <a:t>Homologado pelos membros do Governo responsáveis pela área da segurança rodoviária e pelas entidades envolvidas;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pt-PT" sz="1700" dirty="0">
                <a:solidFill>
                  <a:srgbClr val="FFFFFF"/>
                </a:solidFill>
                <a:latin typeface="+mn-lt"/>
              </a:rPr>
              <a:t>Estes compromissos serão assinados em sessões públicas;</a:t>
            </a:r>
          </a:p>
          <a:p>
            <a:pPr marL="585650" lvl="1" indent="-292825">
              <a:buClr>
                <a:schemeClr val="bg1"/>
              </a:buClr>
              <a:buFont typeface="Arial"/>
              <a:buChar char="•"/>
            </a:pPr>
            <a:r>
              <a:rPr lang="pt-PT" sz="1700" dirty="0">
                <a:solidFill>
                  <a:srgbClr val="FFFFFF"/>
                </a:solidFill>
                <a:latin typeface="+mn-lt"/>
              </a:rPr>
              <a:t>Sessão Pública global para apresentação Plano Ação já com todos os compromissos assinados.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567EE32-F06B-202A-64FE-F7E960E39C0F}"/>
              </a:ext>
            </a:extLst>
          </p:cNvPr>
          <p:cNvSpPr txBox="1"/>
          <p:nvPr/>
        </p:nvSpPr>
        <p:spPr>
          <a:xfrm>
            <a:off x="347681" y="1164930"/>
            <a:ext cx="6404802" cy="2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1700" b="1" dirty="0" err="1">
                <a:solidFill>
                  <a:srgbClr val="FFFFFF"/>
                </a:solidFill>
                <a:latin typeface="+mn-lt"/>
              </a:rPr>
              <a:t>Compromisso</a:t>
            </a:r>
            <a:r>
              <a:rPr lang="en-US" sz="17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b="1" dirty="0" err="1">
                <a:solidFill>
                  <a:srgbClr val="FFFFFF"/>
                </a:solidFill>
                <a:latin typeface="+mn-lt"/>
              </a:rPr>
              <a:t>Visão</a:t>
            </a:r>
            <a:r>
              <a:rPr lang="en-US" sz="1700" b="1" dirty="0">
                <a:solidFill>
                  <a:srgbClr val="FFFFFF"/>
                </a:solidFill>
                <a:latin typeface="+mn-lt"/>
              </a:rPr>
              <a:t> Zero 2030:</a:t>
            </a:r>
          </a:p>
        </p:txBody>
      </p:sp>
    </p:spTree>
    <p:extLst>
      <p:ext uri="{BB962C8B-B14F-4D97-AF65-F5344CB8AC3E}">
        <p14:creationId xmlns:p14="http://schemas.microsoft.com/office/powerpoint/2010/main" val="2773198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10" name="Google Shape;96;p18">
            <a:extLst>
              <a:ext uri="{FF2B5EF4-FFF2-40B4-BE49-F238E27FC236}">
                <a16:creationId xmlns:a16="http://schemas.microsoft.com/office/drawing/2014/main" id="{AEE1C5A4-D631-AB7E-F742-941DE0D172DA}"/>
              </a:ext>
            </a:extLst>
          </p:cNvPr>
          <p:cNvSpPr txBox="1"/>
          <p:nvPr/>
        </p:nvSpPr>
        <p:spPr>
          <a:xfrm>
            <a:off x="194134" y="224405"/>
            <a:ext cx="85607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400" dirty="0">
                <a:solidFill>
                  <a:schemeClr val="lt1"/>
                </a:solidFill>
              </a:rPr>
              <a:t>ENSR Visão Zero 2030: Monitorização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9567EE32-F06B-202A-64FE-F7E960E39C0F}"/>
              </a:ext>
            </a:extLst>
          </p:cNvPr>
          <p:cNvSpPr txBox="1"/>
          <p:nvPr/>
        </p:nvSpPr>
        <p:spPr>
          <a:xfrm>
            <a:off x="639511" y="912170"/>
            <a:ext cx="6404802" cy="2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pt-PT" sz="1700" b="1" dirty="0">
                <a:solidFill>
                  <a:srgbClr val="FFFFFF"/>
                </a:solidFill>
                <a:latin typeface="+mn-lt"/>
              </a:rPr>
              <a:t>Relatório Anual de Monitorização da ENSR Visão Zero 2030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E2EA1CF-45FB-D8E2-6757-D83BDEAA8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3153"/>
            <a:ext cx="7264582" cy="3307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BC7111-2108-FD71-4FE2-ED1FDD9CD42E}"/>
              </a:ext>
            </a:extLst>
          </p:cNvPr>
          <p:cNvSpPr txBox="1"/>
          <p:nvPr/>
        </p:nvSpPr>
        <p:spPr>
          <a:xfrm>
            <a:off x="0" y="4804755"/>
            <a:ext cx="13678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solidFill>
                  <a:schemeClr val="bg1"/>
                </a:solidFill>
              </a:rPr>
              <a:t>Fonte: ANSR</a:t>
            </a:r>
          </a:p>
        </p:txBody>
      </p:sp>
    </p:spTree>
    <p:extLst>
      <p:ext uri="{BB962C8B-B14F-4D97-AF65-F5344CB8AC3E}">
        <p14:creationId xmlns:p14="http://schemas.microsoft.com/office/powerpoint/2010/main" val="3332056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B41E070B-359F-C252-D50D-29406A6AF1FC}"/>
              </a:ext>
            </a:extLst>
          </p:cNvPr>
          <p:cNvSpPr/>
          <p:nvPr/>
        </p:nvSpPr>
        <p:spPr>
          <a:xfrm>
            <a:off x="0" y="0"/>
            <a:ext cx="9144001" cy="51434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408" r="-14408"/>
            </a:stretch>
          </a:blip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3783D7B3-85BE-11D1-92F7-CDF126B003B3}"/>
              </a:ext>
            </a:extLst>
          </p:cNvPr>
          <p:cNvGrpSpPr/>
          <p:nvPr/>
        </p:nvGrpSpPr>
        <p:grpSpPr>
          <a:xfrm>
            <a:off x="6819088" y="136188"/>
            <a:ext cx="2289849" cy="525294"/>
            <a:chOff x="0" y="0"/>
            <a:chExt cx="894583" cy="188666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A279F22F-B3CF-097D-AD7B-6D8732AF5F0A}"/>
                </a:ext>
              </a:extLst>
            </p:cNvPr>
            <p:cNvSpPr/>
            <p:nvPr/>
          </p:nvSpPr>
          <p:spPr>
            <a:xfrm>
              <a:off x="0" y="0"/>
              <a:ext cx="894583" cy="188666"/>
            </a:xfrm>
            <a:custGeom>
              <a:avLst/>
              <a:gdLst/>
              <a:ahLst/>
              <a:cxnLst/>
              <a:rect l="l" t="t" r="r" b="b"/>
              <a:pathLst>
                <a:path w="894583" h="188666">
                  <a:moveTo>
                    <a:pt x="0" y="0"/>
                  </a:moveTo>
                  <a:lnTo>
                    <a:pt x="894583" y="0"/>
                  </a:lnTo>
                  <a:lnTo>
                    <a:pt x="894583" y="188666"/>
                  </a:lnTo>
                  <a:lnTo>
                    <a:pt x="0" y="188666"/>
                  </a:lnTo>
                  <a:close/>
                </a:path>
              </a:pathLst>
            </a:custGeom>
            <a:solidFill>
              <a:srgbClr val="00205D"/>
            </a:solidFill>
          </p:spPr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5B57FF8F-8D54-257A-BD3C-63EB55637B9A}"/>
                </a:ext>
              </a:extLst>
            </p:cNvPr>
            <p:cNvSpPr txBox="1"/>
            <p:nvPr/>
          </p:nvSpPr>
          <p:spPr>
            <a:xfrm>
              <a:off x="0" y="-38100"/>
              <a:ext cx="894583" cy="226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C60C988-43FF-55B8-2C0F-C85DA7E264AD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15" name="Group 15">
              <a:extLst>
                <a:ext uri="{FF2B5EF4-FFF2-40B4-BE49-F238E27FC236}">
                  <a16:creationId xmlns:a16="http://schemas.microsoft.com/office/drawing/2014/main" id="{A05136B9-CC44-4FC4-E1BD-F8217B08DDA2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4968AE46-60D3-1480-42C4-0ACA673369F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86410638-0264-A6AC-F3D7-9C29C9D310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17" name="Freeform 18">
                <a:extLst>
                  <a:ext uri="{FF2B5EF4-FFF2-40B4-BE49-F238E27FC236}">
                    <a16:creationId xmlns:a16="http://schemas.microsoft.com/office/drawing/2014/main" id="{4CA14A23-89C1-3D97-B5E0-4AF99E016A1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09FA8D4-071D-6B1F-783F-12E4D5DCCD44}"/>
              </a:ext>
            </a:extLst>
          </p:cNvPr>
          <p:cNvSpPr txBox="1"/>
          <p:nvPr/>
        </p:nvSpPr>
        <p:spPr>
          <a:xfrm>
            <a:off x="5606321" y="4543335"/>
            <a:ext cx="3333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https://visaozero2030.pt/</a:t>
            </a:r>
          </a:p>
        </p:txBody>
      </p:sp>
    </p:spTree>
    <p:extLst>
      <p:ext uri="{BB962C8B-B14F-4D97-AF65-F5344CB8AC3E}">
        <p14:creationId xmlns:p14="http://schemas.microsoft.com/office/powerpoint/2010/main" val="158745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40058"/>
            <a:ext cx="9144000" cy="59835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1D33DF9D-064C-0AA7-AF43-8242D14BC7B4}"/>
              </a:ext>
            </a:extLst>
          </p:cNvPr>
          <p:cNvSpPr/>
          <p:nvPr/>
        </p:nvSpPr>
        <p:spPr>
          <a:xfrm>
            <a:off x="471493" y="1131757"/>
            <a:ext cx="6176646" cy="3851408"/>
          </a:xfrm>
          <a:custGeom>
            <a:avLst/>
            <a:gdLst/>
            <a:ahLst/>
            <a:cxnLst/>
            <a:rect l="l" t="t" r="r" b="b"/>
            <a:pathLst>
              <a:path w="13535536" h="8946537">
                <a:moveTo>
                  <a:pt x="0" y="0"/>
                </a:moveTo>
                <a:lnTo>
                  <a:pt x="13535536" y="0"/>
                </a:lnTo>
                <a:lnTo>
                  <a:pt x="13535536" y="8946537"/>
                </a:lnTo>
                <a:lnTo>
                  <a:pt x="0" y="89465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5393DFB-CE30-0E58-1AEA-332F12D8C259}"/>
              </a:ext>
            </a:extLst>
          </p:cNvPr>
          <p:cNvSpPr/>
          <p:nvPr/>
        </p:nvSpPr>
        <p:spPr>
          <a:xfrm>
            <a:off x="6599421" y="2403334"/>
            <a:ext cx="1521501" cy="834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38EB8F2-95ED-C9FF-949C-F5A16AD1F8A3}"/>
              </a:ext>
            </a:extLst>
          </p:cNvPr>
          <p:cNvSpPr/>
          <p:nvPr/>
        </p:nvSpPr>
        <p:spPr>
          <a:xfrm>
            <a:off x="6599419" y="1131757"/>
            <a:ext cx="1521501" cy="834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C2692E-8A27-3C27-9F8D-583BC6856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358" y="1225938"/>
            <a:ext cx="1198342" cy="6684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F5E06-F4D9-97AF-E6E9-975194372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7354" y="3764070"/>
            <a:ext cx="1470787" cy="6649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56CDB4-49CD-A090-281D-F15149BACE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3844" y="2545173"/>
            <a:ext cx="1272650" cy="556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72A7C4-72F7-DA9D-B2BE-CE8916B81629}"/>
              </a:ext>
            </a:extLst>
          </p:cNvPr>
          <p:cNvSpPr txBox="1"/>
          <p:nvPr/>
        </p:nvSpPr>
        <p:spPr>
          <a:xfrm>
            <a:off x="6545029" y="3243320"/>
            <a:ext cx="1679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</a:rPr>
              <a:t>https://visaozero2030.pt/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679DD2-F01D-F634-A925-79BA17CFB91A}"/>
              </a:ext>
            </a:extLst>
          </p:cNvPr>
          <p:cNvSpPr txBox="1"/>
          <p:nvPr/>
        </p:nvSpPr>
        <p:spPr>
          <a:xfrm>
            <a:off x="6596583" y="2046117"/>
            <a:ext cx="18709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accent1">
                    <a:lumMod val="75000"/>
                  </a:schemeClr>
                </a:solidFill>
              </a:rPr>
              <a:t>https://trendlineproject.eu//</a:t>
            </a:r>
          </a:p>
        </p:txBody>
      </p:sp>
      <p:sp>
        <p:nvSpPr>
          <p:cNvPr id="12" name="Google Shape;96;p18">
            <a:extLst>
              <a:ext uri="{FF2B5EF4-FFF2-40B4-BE49-F238E27FC236}">
                <a16:creationId xmlns:a16="http://schemas.microsoft.com/office/drawing/2014/main" id="{00CBD3B3-D51C-5F95-A3DD-4F3CDE1E5FE8}"/>
              </a:ext>
            </a:extLst>
          </p:cNvPr>
          <p:cNvSpPr txBox="1"/>
          <p:nvPr/>
        </p:nvSpPr>
        <p:spPr>
          <a:xfrm>
            <a:off x="194134" y="224405"/>
            <a:ext cx="8560759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400" dirty="0">
                <a:solidFill>
                  <a:schemeClr val="lt1"/>
                </a:solidFill>
              </a:rPr>
              <a:t>Links Úteis</a:t>
            </a:r>
            <a:endParaRPr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01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334675" y="3691775"/>
            <a:ext cx="2577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pt-BR" sz="21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Alain Areal</a:t>
            </a:r>
            <a:endParaRPr sz="2100" b="1" i="0" u="none" strike="noStrike" cap="none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" name="Google Shape;111;p20"/>
          <p:cNvSpPr txBox="1"/>
          <p:nvPr/>
        </p:nvSpPr>
        <p:spPr>
          <a:xfrm>
            <a:off x="311700" y="3965950"/>
            <a:ext cx="508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Diretor-Geral - PRP</a:t>
            </a:r>
            <a:endParaRPr sz="2000" b="1" i="0" u="none" strike="noStrike" cap="none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" name="Google Shape;112;p20"/>
          <p:cNvSpPr txBox="1"/>
          <p:nvPr/>
        </p:nvSpPr>
        <p:spPr>
          <a:xfrm>
            <a:off x="351125" y="4263100"/>
            <a:ext cx="632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alain.areal@prp.pt</a:t>
            </a:r>
            <a:endParaRPr sz="1600" b="0" i="0" u="none" strike="noStrike" cap="none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AE5F376-4CB8-62CB-176B-6808937406CC}"/>
              </a:ext>
            </a:extLst>
          </p:cNvPr>
          <p:cNvSpPr/>
          <p:nvPr/>
        </p:nvSpPr>
        <p:spPr>
          <a:xfrm>
            <a:off x="242343" y="2957730"/>
            <a:ext cx="1997916" cy="758107"/>
          </a:xfrm>
          <a:custGeom>
            <a:avLst/>
            <a:gdLst/>
            <a:ahLst/>
            <a:cxnLst/>
            <a:rect l="l" t="t" r="r" b="b"/>
            <a:pathLst>
              <a:path w="4305726" h="1722290">
                <a:moveTo>
                  <a:pt x="0" y="0"/>
                </a:moveTo>
                <a:lnTo>
                  <a:pt x="4305726" y="0"/>
                </a:lnTo>
                <a:lnTo>
                  <a:pt x="4305726" y="1722291"/>
                </a:lnTo>
                <a:lnTo>
                  <a:pt x="0" y="1722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49355" y="318496"/>
            <a:ext cx="836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Sinistralidade Rodoviária: Portugal vs. UE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5B1D0B9E-3790-F426-F2AC-3E6B62A484E2}"/>
              </a:ext>
            </a:extLst>
          </p:cNvPr>
          <p:cNvSpPr/>
          <p:nvPr/>
        </p:nvSpPr>
        <p:spPr>
          <a:xfrm>
            <a:off x="249355" y="1024853"/>
            <a:ext cx="7003500" cy="3658590"/>
          </a:xfrm>
          <a:custGeom>
            <a:avLst/>
            <a:gdLst/>
            <a:ahLst/>
            <a:cxnLst/>
            <a:rect l="l" t="t" r="r" b="b"/>
            <a:pathLst>
              <a:path w="13942697" h="7779630">
                <a:moveTo>
                  <a:pt x="0" y="0"/>
                </a:moveTo>
                <a:lnTo>
                  <a:pt x="13942697" y="0"/>
                </a:lnTo>
                <a:lnTo>
                  <a:pt x="13942697" y="7779630"/>
                </a:lnTo>
                <a:lnTo>
                  <a:pt x="0" y="7779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4"/>
            </a:stretch>
          </a:blipFill>
        </p:spPr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</p:sp>
        </p:grpSp>
      </p:grpSp>
    </p:spTree>
    <p:extLst>
      <p:ext uri="{BB962C8B-B14F-4D97-AF65-F5344CB8AC3E}">
        <p14:creationId xmlns:p14="http://schemas.microsoft.com/office/powerpoint/2010/main" val="1906344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49355" y="318496"/>
            <a:ext cx="836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Sinistralidade Rodoviária: Portugal vs. UE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A003512F-9DC1-BD8C-A09F-A27D348414C5}"/>
              </a:ext>
            </a:extLst>
          </p:cNvPr>
          <p:cNvSpPr/>
          <p:nvPr/>
        </p:nvSpPr>
        <p:spPr>
          <a:xfrm>
            <a:off x="311700" y="878850"/>
            <a:ext cx="6899591" cy="4171132"/>
          </a:xfrm>
          <a:custGeom>
            <a:avLst/>
            <a:gdLst/>
            <a:ahLst/>
            <a:cxnLst/>
            <a:rect l="l" t="t" r="r" b="b"/>
            <a:pathLst>
              <a:path w="15764565" h="8775608">
                <a:moveTo>
                  <a:pt x="0" y="0"/>
                </a:moveTo>
                <a:lnTo>
                  <a:pt x="15764565" y="0"/>
                </a:lnTo>
                <a:lnTo>
                  <a:pt x="15764565" y="8775608"/>
                </a:lnTo>
                <a:lnTo>
                  <a:pt x="0" y="8775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65584" y="156309"/>
            <a:ext cx="736718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Custo económico e social total por componente do custo, 2019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8" name="Freeform 4">
            <a:extLst>
              <a:ext uri="{FF2B5EF4-FFF2-40B4-BE49-F238E27FC236}">
                <a16:creationId xmlns:a16="http://schemas.microsoft.com/office/drawing/2014/main" id="{3FCBB2F8-B01C-C0AC-73EE-E433A7E9FB54}"/>
              </a:ext>
            </a:extLst>
          </p:cNvPr>
          <p:cNvSpPr/>
          <p:nvPr/>
        </p:nvSpPr>
        <p:spPr>
          <a:xfrm>
            <a:off x="988394" y="1204063"/>
            <a:ext cx="5651398" cy="3783128"/>
          </a:xfrm>
          <a:custGeom>
            <a:avLst/>
            <a:gdLst/>
            <a:ahLst/>
            <a:cxnLst/>
            <a:rect l="l" t="t" r="r" b="b"/>
            <a:pathLst>
              <a:path w="11366464" h="7608876">
                <a:moveTo>
                  <a:pt x="0" y="0"/>
                </a:moveTo>
                <a:lnTo>
                  <a:pt x="11366464" y="0"/>
                </a:lnTo>
                <a:lnTo>
                  <a:pt x="11366464" y="7608876"/>
                </a:lnTo>
                <a:lnTo>
                  <a:pt x="0" y="7608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67" b="-1574"/>
            </a:stretch>
          </a:blipFill>
        </p:spPr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713FCBC-DC90-C63A-987C-35577FCFC09D}"/>
              </a:ext>
            </a:extLst>
          </p:cNvPr>
          <p:cNvSpPr txBox="1"/>
          <p:nvPr/>
        </p:nvSpPr>
        <p:spPr>
          <a:xfrm>
            <a:off x="2110530" y="850932"/>
            <a:ext cx="4529262" cy="3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3295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6000 </a:t>
            </a:r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milhões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 - 3% PIB 2019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F2122F-B49A-3B4A-6CAB-76754A938DBC}"/>
              </a:ext>
            </a:extLst>
          </p:cNvPr>
          <p:cNvSpPr txBox="1"/>
          <p:nvPr/>
        </p:nvSpPr>
        <p:spPr>
          <a:xfrm>
            <a:off x="6642294" y="2697254"/>
            <a:ext cx="16527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1400" b="1" dirty="0">
                <a:solidFill>
                  <a:srgbClr val="FFFFFF"/>
                </a:solidFill>
                <a:latin typeface="+mn-lt"/>
              </a:rPr>
              <a:t>Fonte: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Impacto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económico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 e social da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sinistralidade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+mn-lt"/>
              </a:rPr>
              <a:t>rodoviária</a:t>
            </a:r>
            <a:r>
              <a:rPr lang="en-US" sz="1400" b="1" dirty="0">
                <a:solidFill>
                  <a:srgbClr val="FFFFFF"/>
                </a:solidFill>
                <a:latin typeface="+mn-lt"/>
              </a:rPr>
              <a:t> em Portugal - CEGE/ISEG, 2021</a:t>
            </a:r>
          </a:p>
        </p:txBody>
      </p:sp>
    </p:spTree>
    <p:extLst>
      <p:ext uri="{BB962C8B-B14F-4D97-AF65-F5344CB8AC3E}">
        <p14:creationId xmlns:p14="http://schemas.microsoft.com/office/powerpoint/2010/main" val="2641215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65584" y="156309"/>
            <a:ext cx="736718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Fases da Estratégia Nacional de Segurança Rodoviária Visão Zero 2030</a:t>
            </a:r>
            <a:r>
              <a:rPr lang="pt-PT" baseline="70000" dirty="0">
                <a:solidFill>
                  <a:schemeClr val="lt1"/>
                </a:solidFill>
              </a:rPr>
              <a:t>®</a:t>
            </a:r>
          </a:p>
          <a:p>
            <a:endParaRPr lang="pt-PT" sz="25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55DFEC1D-B87C-C687-F1E0-90C5DEADB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664" y="1007918"/>
            <a:ext cx="4584946" cy="40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9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65584" y="156309"/>
            <a:ext cx="736718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Fase 1: Princípios Balizadores da Estratégia Nacional de Segurança Rodoviária Visão Zero 2030</a:t>
            </a:r>
            <a:r>
              <a:rPr lang="pt-PT" baseline="70000" dirty="0">
                <a:solidFill>
                  <a:schemeClr val="lt1"/>
                </a:solidFill>
              </a:rPr>
              <a:t>®</a:t>
            </a:r>
          </a:p>
          <a:p>
            <a:endParaRPr lang="pt-PT" sz="25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id="{5C5778C0-D29F-4D93-E9E6-5DE27C56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357" y="1746354"/>
            <a:ext cx="9459348" cy="220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5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65584" y="156309"/>
            <a:ext cx="736718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Objetivos UE</a:t>
            </a:r>
            <a:endParaRPr lang="pt-PT" baseline="70000" dirty="0">
              <a:solidFill>
                <a:schemeClr val="lt1"/>
              </a:solidFill>
            </a:endParaRPr>
          </a:p>
          <a:p>
            <a:endParaRPr lang="pt-PT" sz="25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id="{25864DE2-8B16-EAB0-7CDE-01429E542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63"/>
          <a:stretch/>
        </p:blipFill>
        <p:spPr>
          <a:xfrm>
            <a:off x="605965" y="402609"/>
            <a:ext cx="8343900" cy="3942141"/>
          </a:xfrm>
          <a:prstGeom prst="rect">
            <a:avLst/>
          </a:prstGeom>
        </p:spPr>
      </p:pic>
      <p:sp>
        <p:nvSpPr>
          <p:cNvPr id="12" name="TextBox 30">
            <a:extLst>
              <a:ext uri="{FF2B5EF4-FFF2-40B4-BE49-F238E27FC236}">
                <a16:creationId xmlns:a16="http://schemas.microsoft.com/office/drawing/2014/main" id="{27BF2197-FCEC-F2CC-FBDB-88FE2E81C770}"/>
              </a:ext>
            </a:extLst>
          </p:cNvPr>
          <p:cNvSpPr txBox="1"/>
          <p:nvPr/>
        </p:nvSpPr>
        <p:spPr>
          <a:xfrm>
            <a:off x="322734" y="4453996"/>
            <a:ext cx="4529262" cy="3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295"/>
              </a:lnSpc>
              <a:spcBef>
                <a:spcPct val="0"/>
              </a:spcBef>
            </a:pPr>
            <a:r>
              <a:rPr lang="en-US" sz="1800" b="1" dirty="0">
                <a:solidFill>
                  <a:schemeClr val="bg1"/>
                </a:solidFill>
                <a:latin typeface="+mn-lt"/>
              </a:rPr>
              <a:t>Fonte: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Comissão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+mn-lt"/>
              </a:rPr>
              <a:t>Europeia</a:t>
            </a:r>
            <a:endParaRPr lang="en-US" sz="1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946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65584" y="156309"/>
            <a:ext cx="7367181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PT" sz="2500" dirty="0">
                <a:solidFill>
                  <a:schemeClr val="lt1"/>
                </a:solidFill>
              </a:rPr>
              <a:t>Portugal 2030</a:t>
            </a:r>
            <a:endParaRPr lang="pt-PT" baseline="70000" dirty="0">
              <a:solidFill>
                <a:schemeClr val="lt1"/>
              </a:solidFill>
            </a:endParaRPr>
          </a:p>
          <a:p>
            <a:endParaRPr lang="pt-PT" sz="25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pt-PT" sz="2500" dirty="0">
                <a:solidFill>
                  <a:schemeClr val="dk1"/>
                </a:solidFill>
              </a:rPr>
            </a:br>
            <a:endParaRPr sz="25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61A0DBF-CDEC-F5F2-C15C-66C950742643}"/>
              </a:ext>
            </a:extLst>
          </p:cNvPr>
          <p:cNvGrpSpPr/>
          <p:nvPr/>
        </p:nvGrpSpPr>
        <p:grpSpPr>
          <a:xfrm>
            <a:off x="8285245" y="146476"/>
            <a:ext cx="664620" cy="664620"/>
            <a:chOff x="0" y="0"/>
            <a:chExt cx="1229460" cy="1229460"/>
          </a:xfrm>
        </p:grpSpPr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5620A011-F0EE-F009-AAED-049854F76D56}"/>
                </a:ext>
              </a:extLst>
            </p:cNvPr>
            <p:cNvGrpSpPr/>
            <p:nvPr/>
          </p:nvGrpSpPr>
          <p:grpSpPr>
            <a:xfrm>
              <a:off x="0" y="0"/>
              <a:ext cx="1229460" cy="1229460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0EDB394F-2E15-E8AD-F880-1646CF4EB1F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A01570CD-7157-B172-BC42-A04F93240A3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187" y="18189"/>
              <a:ext cx="1193086" cy="1193081"/>
              <a:chOff x="0" y="0"/>
              <a:chExt cx="6350000" cy="6349975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89E36496-8EA8-23AB-77E0-DB874EA712DB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</p:spPr>
          </p:sp>
        </p:grpSp>
      </p:grpSp>
      <p:sp>
        <p:nvSpPr>
          <p:cNvPr id="2" name="Freeform 7">
            <a:extLst>
              <a:ext uri="{FF2B5EF4-FFF2-40B4-BE49-F238E27FC236}">
                <a16:creationId xmlns:a16="http://schemas.microsoft.com/office/drawing/2014/main" id="{EA8ACEF2-D08C-21D6-91F2-A739B0E5ADCE}"/>
              </a:ext>
            </a:extLst>
          </p:cNvPr>
          <p:cNvSpPr/>
          <p:nvPr/>
        </p:nvSpPr>
        <p:spPr>
          <a:xfrm>
            <a:off x="325941" y="715846"/>
            <a:ext cx="759909" cy="744301"/>
          </a:xfrm>
          <a:custGeom>
            <a:avLst/>
            <a:gdLst/>
            <a:ahLst/>
            <a:cxnLst/>
            <a:rect l="l" t="t" r="r" b="b"/>
            <a:pathLst>
              <a:path w="1678929" h="1722126">
                <a:moveTo>
                  <a:pt x="0" y="0"/>
                </a:moveTo>
                <a:lnTo>
                  <a:pt x="1678929" y="0"/>
                </a:lnTo>
                <a:lnTo>
                  <a:pt x="1678929" y="1722125"/>
                </a:lnTo>
                <a:lnTo>
                  <a:pt x="0" y="17221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12A68090-8795-361F-900B-253F8E6B9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107606"/>
              </p:ext>
            </p:extLst>
          </p:nvPr>
        </p:nvGraphicFramePr>
        <p:xfrm>
          <a:off x="657224" y="1504337"/>
          <a:ext cx="7829552" cy="2284174"/>
        </p:xfrm>
        <a:graphic>
          <a:graphicData uri="http://schemas.openxmlformats.org/drawingml/2006/table">
            <a:tbl>
              <a:tblPr/>
              <a:tblGrid>
                <a:gridCol w="195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7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7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18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M Sans Bold"/>
                        </a:rPr>
                        <a:t>Vítimas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M Sans Bold"/>
                        </a:rPr>
                        <a:t>Ano 2019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FFFFFF"/>
                          </a:solidFill>
                          <a:latin typeface="DM Sans Bold"/>
                        </a:rPr>
                        <a:t>Redução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latin typeface="DM Sans Bold"/>
                        </a:rPr>
                        <a:t>2030</a:t>
                      </a:r>
                      <a:endParaRPr lang="en-US" sz="800" dirty="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1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0185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DM Sans"/>
                        </a:rPr>
                        <a:t>Vítimas Mortais  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DM Sans"/>
                        </a:rPr>
                        <a:t>626  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DM Sans"/>
                        </a:rPr>
                        <a:t>-50%  </a:t>
                      </a:r>
                      <a:endParaRPr lang="en-US" sz="800" dirty="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DM Sans"/>
                        </a:rPr>
                        <a:t>313  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787"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DM Sans"/>
                        </a:rPr>
                        <a:t>Feridos</a:t>
                      </a:r>
                      <a:endParaRPr lang="en-US" sz="800"/>
                    </a:p>
                    <a:p>
                      <a:pPr algn="ctr">
                        <a:lnSpc>
                          <a:spcPts val="3079"/>
                        </a:lnSpc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DM Sans"/>
                        </a:rPr>
                        <a:t>Graves (MAIS3+) </a:t>
                      </a:r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DM Sans"/>
                        </a:rPr>
                        <a:t>2089 </a:t>
                      </a:r>
                      <a:endParaRPr lang="en-US" sz="80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DM Sans"/>
                        </a:rPr>
                        <a:t>-50%  </a:t>
                      </a:r>
                      <a:endParaRPr lang="en-US" sz="800" dirty="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DM Sans"/>
                        </a:rPr>
                        <a:t>1044</a:t>
                      </a:r>
                      <a:endParaRPr lang="en-US" sz="800" dirty="0"/>
                    </a:p>
                  </a:txBody>
                  <a:tcPr marL="139311" marR="139311" marT="139311" marB="139311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19">
            <a:extLst>
              <a:ext uri="{FF2B5EF4-FFF2-40B4-BE49-F238E27FC236}">
                <a16:creationId xmlns:a16="http://schemas.microsoft.com/office/drawing/2014/main" id="{713DE163-5D64-3A6C-DC4B-DAF1C6777783}"/>
              </a:ext>
            </a:extLst>
          </p:cNvPr>
          <p:cNvSpPr txBox="1"/>
          <p:nvPr/>
        </p:nvSpPr>
        <p:spPr>
          <a:xfrm>
            <a:off x="1085850" y="783625"/>
            <a:ext cx="2781300" cy="4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499"/>
              </a:lnSpc>
              <a:spcBef>
                <a:spcPct val="0"/>
              </a:spcBef>
            </a:pPr>
            <a:r>
              <a:rPr lang="en-US" sz="1700" b="1" dirty="0">
                <a:solidFill>
                  <a:schemeClr val="bg1"/>
                </a:solidFill>
                <a:latin typeface="+mn-lt"/>
              </a:rPr>
              <a:t>OBJETIVO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0F22CD3F-CD37-99F8-51F0-9CE48A488ADA}"/>
              </a:ext>
            </a:extLst>
          </p:cNvPr>
          <p:cNvSpPr txBox="1"/>
          <p:nvPr/>
        </p:nvSpPr>
        <p:spPr>
          <a:xfrm>
            <a:off x="619124" y="3815123"/>
            <a:ext cx="13633396" cy="105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99"/>
              </a:lnSpc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Prevê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evitar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:       2250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Vítimas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Mortais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        7550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Feridos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Graves</a:t>
            </a:r>
          </a:p>
          <a:p>
            <a:pPr marL="0" lvl="0" indent="0">
              <a:lnSpc>
                <a:spcPts val="4499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Representam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: 20000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milhões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de Custos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Socioeconómicos</a:t>
            </a:r>
            <a:endParaRPr lang="en-US" sz="17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792BA0C2-7B41-5C52-F72A-DB6122FA9A2A}"/>
              </a:ext>
            </a:extLst>
          </p:cNvPr>
          <p:cNvSpPr txBox="1"/>
          <p:nvPr/>
        </p:nvSpPr>
        <p:spPr>
          <a:xfrm>
            <a:off x="2149538" y="741881"/>
            <a:ext cx="5590075" cy="482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FFFFFF"/>
                </a:solidFill>
                <a:latin typeface="+mn-lt"/>
              </a:rPr>
              <a:t>Reduzir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o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número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de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mortes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e </a:t>
            </a:r>
            <a:r>
              <a:rPr lang="en-US" sz="1700" dirty="0" err="1">
                <a:solidFill>
                  <a:srgbClr val="FFFFFF"/>
                </a:solidFill>
                <a:latin typeface="+mn-lt"/>
              </a:rPr>
              <a:t>feridos</a:t>
            </a:r>
            <a:r>
              <a:rPr lang="en-US" sz="1700" dirty="0">
                <a:solidFill>
                  <a:srgbClr val="FFFFFF"/>
                </a:solidFill>
                <a:latin typeface="+mn-lt"/>
              </a:rPr>
              <a:t> graves em 50%.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242DB20E-04BB-1F0D-4189-B148EC31CF08}"/>
              </a:ext>
            </a:extLst>
          </p:cNvPr>
          <p:cNvSpPr/>
          <p:nvPr/>
        </p:nvSpPr>
        <p:spPr>
          <a:xfrm>
            <a:off x="1878863" y="3866335"/>
            <a:ext cx="319315" cy="391197"/>
          </a:xfrm>
          <a:custGeom>
            <a:avLst/>
            <a:gdLst/>
            <a:ahLst/>
            <a:cxnLst/>
            <a:rect l="l" t="t" r="r" b="b"/>
            <a:pathLst>
              <a:path w="799625" h="979632">
                <a:moveTo>
                  <a:pt x="0" y="0"/>
                </a:moveTo>
                <a:lnTo>
                  <a:pt x="799625" y="0"/>
                </a:lnTo>
                <a:lnTo>
                  <a:pt x="799625" y="979632"/>
                </a:lnTo>
                <a:lnTo>
                  <a:pt x="0" y="979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2F6496F4-C243-86D2-09BC-293FEC3A1A69}"/>
              </a:ext>
            </a:extLst>
          </p:cNvPr>
          <p:cNvSpPr/>
          <p:nvPr/>
        </p:nvSpPr>
        <p:spPr>
          <a:xfrm>
            <a:off x="4408965" y="3962031"/>
            <a:ext cx="326070" cy="295501"/>
          </a:xfrm>
          <a:custGeom>
            <a:avLst/>
            <a:gdLst/>
            <a:ahLst/>
            <a:cxnLst/>
            <a:rect l="l" t="t" r="r" b="b"/>
            <a:pathLst>
              <a:path w="1080974" h="979632">
                <a:moveTo>
                  <a:pt x="0" y="0"/>
                </a:moveTo>
                <a:lnTo>
                  <a:pt x="1080973" y="0"/>
                </a:lnTo>
                <a:lnTo>
                  <a:pt x="1080973" y="979632"/>
                </a:lnTo>
                <a:lnTo>
                  <a:pt x="0" y="979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B5817367-A4AE-9C12-1D05-23741296B2E3}"/>
              </a:ext>
            </a:extLst>
          </p:cNvPr>
          <p:cNvSpPr/>
          <p:nvPr/>
        </p:nvSpPr>
        <p:spPr>
          <a:xfrm>
            <a:off x="325941" y="4615250"/>
            <a:ext cx="231185" cy="259394"/>
          </a:xfrm>
          <a:custGeom>
            <a:avLst/>
            <a:gdLst/>
            <a:ahLst/>
            <a:cxnLst/>
            <a:rect l="l" t="t" r="r" b="b"/>
            <a:pathLst>
              <a:path w="671785" h="753756">
                <a:moveTo>
                  <a:pt x="0" y="0"/>
                </a:moveTo>
                <a:lnTo>
                  <a:pt x="671784" y="0"/>
                </a:lnTo>
                <a:lnTo>
                  <a:pt x="671784" y="753756"/>
                </a:lnTo>
                <a:lnTo>
                  <a:pt x="0" y="7537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50591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824</Words>
  <Application>Microsoft Office PowerPoint</Application>
  <PresentationFormat>On-screen Show (16:9)</PresentationFormat>
  <Paragraphs>155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DM Sans Bold</vt:lpstr>
      <vt:lpstr>Raleway</vt:lpstr>
      <vt:lpstr>Arial</vt:lpstr>
      <vt:lpstr>DM Sans</vt:lpstr>
      <vt:lpstr>Simple Light</vt:lpstr>
      <vt:lpstr>PowerPoint Presentation</vt:lpstr>
      <vt:lpstr>TÍTULO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patricia.marques</dc:creator>
  <cp:lastModifiedBy>Alain Areal</cp:lastModifiedBy>
  <cp:revision>14</cp:revision>
  <dcterms:modified xsi:type="dcterms:W3CDTF">2024-05-06T10:53:55Z</dcterms:modified>
</cp:coreProperties>
</file>