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6"/>
  </p:notesMasterIdLst>
  <p:handoutMasterIdLst>
    <p:handoutMasterId r:id="rId37"/>
  </p:handoutMasterIdLst>
  <p:sldIdLst>
    <p:sldId id="261" r:id="rId5"/>
    <p:sldId id="258" r:id="rId6"/>
    <p:sldId id="259" r:id="rId7"/>
    <p:sldId id="270" r:id="rId8"/>
    <p:sldId id="257" r:id="rId9"/>
    <p:sldId id="262" r:id="rId10"/>
    <p:sldId id="260" r:id="rId11"/>
    <p:sldId id="264" r:id="rId12"/>
    <p:sldId id="268" r:id="rId13"/>
    <p:sldId id="263" r:id="rId14"/>
    <p:sldId id="266" r:id="rId15"/>
    <p:sldId id="265" r:id="rId16"/>
    <p:sldId id="267" r:id="rId17"/>
    <p:sldId id="273" r:id="rId18"/>
    <p:sldId id="269" r:id="rId19"/>
    <p:sldId id="272" r:id="rId20"/>
    <p:sldId id="271" r:id="rId21"/>
    <p:sldId id="284" r:id="rId22"/>
    <p:sldId id="285" r:id="rId23"/>
    <p:sldId id="276" r:id="rId24"/>
    <p:sldId id="279" r:id="rId25"/>
    <p:sldId id="274" r:id="rId26"/>
    <p:sldId id="277" r:id="rId27"/>
    <p:sldId id="275" r:id="rId28"/>
    <p:sldId id="282" r:id="rId29"/>
    <p:sldId id="278" r:id="rId30"/>
    <p:sldId id="281" r:id="rId31"/>
    <p:sldId id="286" r:id="rId32"/>
    <p:sldId id="283" r:id="rId33"/>
    <p:sldId id="288" r:id="rId34"/>
    <p:sldId id="280" r:id="rId35"/>
  </p:sldIdLst>
  <p:sldSz cx="12192000"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em-vindo(a)" id="{E75E278A-FF0E-49A4-B170-79828D63BBAD}">
          <p14:sldIdLst>
            <p14:sldId id="261"/>
            <p14:sldId id="258"/>
            <p14:sldId id="259"/>
            <p14:sldId id="270"/>
            <p14:sldId id="257"/>
            <p14:sldId id="262"/>
            <p14:sldId id="260"/>
            <p14:sldId id="264"/>
            <p14:sldId id="268"/>
            <p14:sldId id="263"/>
            <p14:sldId id="266"/>
            <p14:sldId id="265"/>
            <p14:sldId id="267"/>
            <p14:sldId id="273"/>
            <p14:sldId id="269"/>
            <p14:sldId id="272"/>
            <p14:sldId id="271"/>
            <p14:sldId id="284"/>
            <p14:sldId id="285"/>
            <p14:sldId id="276"/>
            <p14:sldId id="279"/>
            <p14:sldId id="274"/>
            <p14:sldId id="277"/>
            <p14:sldId id="275"/>
            <p14:sldId id="282"/>
            <p14:sldId id="278"/>
            <p14:sldId id="281"/>
            <p14:sldId id="286"/>
            <p14:sldId id="283"/>
          </p14:sldIdLst>
        </p14:section>
        <p14:section name="Design, Transformar, Anotação, Trabalhe em Conjunto, Diga-me" id="{B9B51309-D148-4332-87C2-07BE32FBCA3B}">
          <p14:sldIdLst>
            <p14:sldId id="288"/>
            <p14:sldId id="280"/>
          </p14:sldIdLst>
        </p14:section>
        <p14:section name="Saiba Mais"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404040"/>
    <a:srgbClr val="FF9B45"/>
    <a:srgbClr val="DD462F"/>
    <a:srgbClr val="F8CFB6"/>
    <a:srgbClr val="F8CAB6"/>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5441" autoAdjust="0"/>
  </p:normalViewPr>
  <p:slideViewPr>
    <p:cSldViewPr snapToGrid="0">
      <p:cViewPr varScale="1">
        <p:scale>
          <a:sx n="87" d="100"/>
          <a:sy n="87" d="100"/>
        </p:scale>
        <p:origin x="69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6" d="100"/>
          <a:sy n="76" d="100"/>
        </p:scale>
        <p:origin x="40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04ECF9D-BC85-4B94-913F-B4F80689B9ED}" type="datetime1">
              <a:rPr lang="pt-BR" smtClean="0"/>
              <a:t>21/05/2023</a:t>
            </a:fld>
            <a:endParaRPr lang="pt-BR"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a:p>
        </p:txBody>
      </p:sp>
      <p:sp>
        <p:nvSpPr>
          <p:cNvPr id="5" name="Espaço Reservado para o Número do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679768-A2FC-4D08-91F6-8DCE6C566B36}" type="slidenum">
              <a:rPr lang="pt-BR" smtClean="0"/>
              <a:t>‹nº›</a:t>
            </a:fld>
            <a:endParaRPr lang="pt-BR"/>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noProof="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D0E4E-9FA4-4E18-8E08-0174AAFE0234}" type="datetime1">
              <a:rPr lang="pt-BR" smtClean="0"/>
              <a:pPr/>
              <a:t>21/05/2023</a:t>
            </a:fld>
            <a:endParaRPr lang="pt-BR" dirty="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noProof="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noProof="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F61EA0F-A667-4B49-8422-0062BC55E249}" type="slidenum">
              <a:rPr lang="pt-BR" noProof="0" smtClean="0"/>
              <a:t>‹nº›</a:t>
            </a:fld>
            <a:endParaRPr lang="pt-BR" noProof="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7" name="Retângulo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800" noProof="0"/>
          </a:p>
        </p:txBody>
      </p:sp>
      <p:sp>
        <p:nvSpPr>
          <p:cNvPr id="2" name="Título 1"/>
          <p:cNvSpPr>
            <a:spLocks noGrp="1"/>
          </p:cNvSpPr>
          <p:nvPr>
            <p:ph type="title"/>
          </p:nvPr>
        </p:nvSpPr>
        <p:spPr/>
        <p:txBody>
          <a:bodyPr rtlCol="0"/>
          <a:lstStyle/>
          <a:p>
            <a:pPr rtl="0"/>
            <a:r>
              <a:rPr lang="pt-BR" noProof="0" smtClean="0"/>
              <a:t>Clique para editar o título mestre</a:t>
            </a:r>
            <a:endParaRPr lang="pt-BR" noProof="0"/>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9" name="Retângulo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pt-BR" sz="1800" noProof="0"/>
          </a:p>
        </p:txBody>
      </p:sp>
      <p:cxnSp>
        <p:nvCxnSpPr>
          <p:cNvPr id="12" name="Conector reto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ítulo 3"/>
          <p:cNvSpPr>
            <a:spLocks noGrp="1"/>
          </p:cNvSpPr>
          <p:nvPr>
            <p:ph type="title" hasCustomPrompt="1"/>
          </p:nvPr>
        </p:nvSpPr>
        <p:spPr>
          <a:xfrm>
            <a:off x="521207" y="448056"/>
            <a:ext cx="6877119" cy="640080"/>
          </a:xfrm>
        </p:spPr>
        <p:txBody>
          <a:bodyPr rtlCol="0" anchor="b" anchorCtr="0">
            <a:normAutofit/>
          </a:bodyPr>
          <a:lstStyle>
            <a:lvl1pPr>
              <a:defRPr sz="2800">
                <a:solidFill>
                  <a:schemeClr val="bg2">
                    <a:lumMod val="25000"/>
                  </a:schemeClr>
                </a:solidFill>
              </a:defRPr>
            </a:lvl1pPr>
          </a:lstStyle>
          <a:p>
            <a:pPr rtl="0"/>
            <a:r>
              <a:rPr lang="pt-BR" noProof="0"/>
              <a:t>Clique para editar o estilo de título Mestre</a:t>
            </a:r>
          </a:p>
        </p:txBody>
      </p:sp>
      <p:sp>
        <p:nvSpPr>
          <p:cNvPr id="3" name="Espaço reservado para conteúdo 2"/>
          <p:cNvSpPr>
            <a:spLocks noGrp="1"/>
          </p:cNvSpPr>
          <p:nvPr>
            <p:ph sz="quarter" idx="10" hasCustomPrompt="1"/>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rtl="0">
              <a:lnSpc>
                <a:spcPct val="150000"/>
              </a:lnSpc>
              <a:spcBef>
                <a:spcPts val="1000"/>
              </a:spcBef>
              <a:spcAft>
                <a:spcPts val="1200"/>
              </a:spcAft>
              <a:buNone/>
            </a:pPr>
            <a:r>
              <a:rPr lang="pt-BR" noProof="0"/>
              <a:t>Clique para editar o texto Mestre</a:t>
            </a:r>
          </a:p>
          <a:p>
            <a:pPr marL="0" lvl="1" indent="0" rtl="0">
              <a:lnSpc>
                <a:spcPct val="150000"/>
              </a:lnSpc>
              <a:spcBef>
                <a:spcPts val="1000"/>
              </a:spcBef>
              <a:spcAft>
                <a:spcPts val="1200"/>
              </a:spcAft>
              <a:buNone/>
            </a:pPr>
            <a:r>
              <a:rPr lang="pt-BR" noProof="0"/>
              <a:t>Segundo nível</a:t>
            </a:r>
          </a:p>
          <a:p>
            <a:pPr marL="0" lvl="2" indent="0" rtl="0">
              <a:lnSpc>
                <a:spcPct val="150000"/>
              </a:lnSpc>
              <a:spcBef>
                <a:spcPts val="1000"/>
              </a:spcBef>
              <a:spcAft>
                <a:spcPts val="1200"/>
              </a:spcAft>
              <a:buNone/>
            </a:pPr>
            <a:r>
              <a:rPr lang="pt-BR" noProof="0"/>
              <a:t>Terceiro nível</a:t>
            </a:r>
          </a:p>
          <a:p>
            <a:pPr marL="0" lvl="3" indent="0" rtl="0">
              <a:lnSpc>
                <a:spcPct val="150000"/>
              </a:lnSpc>
              <a:spcBef>
                <a:spcPts val="1000"/>
              </a:spcBef>
              <a:spcAft>
                <a:spcPts val="1200"/>
              </a:spcAft>
              <a:buNone/>
            </a:pPr>
            <a:r>
              <a:rPr lang="pt-BR" noProof="0"/>
              <a:t>Quarto nível</a:t>
            </a:r>
          </a:p>
          <a:p>
            <a:pPr marL="0" lvl="4" indent="0" rtl="0">
              <a:lnSpc>
                <a:spcPct val="150000"/>
              </a:lnSpc>
              <a:spcBef>
                <a:spcPts val="1000"/>
              </a:spcBef>
              <a:spcAft>
                <a:spcPts val="1200"/>
              </a:spcAft>
              <a:buNone/>
            </a:pPr>
            <a:r>
              <a:rPr lang="pt-BR" noProof="0"/>
              <a:t>Quinto nível</a:t>
            </a:r>
          </a:p>
        </p:txBody>
      </p:sp>
      <p:sp>
        <p:nvSpPr>
          <p:cNvPr id="6" name="Espaço Reservado para Data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B5482A46-B58D-44BD-B615-3FF4A9AD9F87}" type="datetime1">
              <a:rPr lang="pt-BR" noProof="0" smtClean="0"/>
              <a:t>21/05/2023</a:t>
            </a:fld>
            <a:endParaRPr lang="pt-BR" noProof="0"/>
          </a:p>
        </p:txBody>
      </p:sp>
      <p:sp>
        <p:nvSpPr>
          <p:cNvPr id="7" name="Espaço Reservado para Rodapé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pt-BR" noProof="0"/>
          </a:p>
        </p:txBody>
      </p:sp>
      <p:sp>
        <p:nvSpPr>
          <p:cNvPr id="8" name="Espaço Reservado para o Número do Slide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pt-BR" noProof="0" smtClean="0"/>
              <a:pPr rtl="0"/>
              <a:t>‹nº›</a:t>
            </a:fld>
            <a:endParaRPr lang="pt-BR" noProof="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sp>
        <p:nvSpPr>
          <p:cNvPr id="9" name="Retângulo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800" noProof="0"/>
          </a:p>
        </p:txBody>
      </p:sp>
      <p:sp>
        <p:nvSpPr>
          <p:cNvPr id="10" name="Retângulo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800" noProof="0"/>
          </a:p>
        </p:txBody>
      </p:sp>
      <p:sp>
        <p:nvSpPr>
          <p:cNvPr id="2" name="Título 1"/>
          <p:cNvSpPr>
            <a:spLocks noGrp="1"/>
          </p:cNvSpPr>
          <p:nvPr>
            <p:ph type="title" hasCustomPrompt="1"/>
          </p:nvPr>
        </p:nvSpPr>
        <p:spPr>
          <a:xfrm>
            <a:off x="521208" y="1536192"/>
            <a:ext cx="6876288" cy="640080"/>
          </a:xfrm>
        </p:spPr>
        <p:txBody>
          <a:bodyPr rtlCol="0">
            <a:normAutofit/>
          </a:bodyPr>
          <a:lstStyle>
            <a:lvl1pPr>
              <a:defRPr sz="3600">
                <a:solidFill>
                  <a:schemeClr val="bg1"/>
                </a:solidFill>
              </a:defRPr>
            </a:lvl1pPr>
          </a:lstStyle>
          <a:p>
            <a:pPr rtl="0"/>
            <a:r>
              <a:rPr lang="pt-BR" noProof="0"/>
              <a:t>Clique para editar o estilo de título Mestre</a:t>
            </a:r>
          </a:p>
        </p:txBody>
      </p:sp>
      <p:sp>
        <p:nvSpPr>
          <p:cNvPr id="7" name="Espaço Reservado para Conteúdo 6"/>
          <p:cNvSpPr>
            <a:spLocks noGrp="1"/>
          </p:cNvSpPr>
          <p:nvPr>
            <p:ph sz="quarter" idx="13" hasCustomPrompt="1"/>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rtl="0">
              <a:lnSpc>
                <a:spcPct val="150000"/>
              </a:lnSpc>
              <a:spcBef>
                <a:spcPts val="1000"/>
              </a:spcBef>
              <a:spcAft>
                <a:spcPts val="1200"/>
              </a:spcAft>
              <a:buNone/>
            </a:pPr>
            <a:r>
              <a:rPr lang="pt-BR" noProof="0"/>
              <a:t>Clique para editar o texto Mestre</a:t>
            </a:r>
          </a:p>
          <a:p>
            <a:pPr marL="0" lvl="1" indent="0" rtl="0">
              <a:lnSpc>
                <a:spcPct val="150000"/>
              </a:lnSpc>
              <a:spcBef>
                <a:spcPts val="1000"/>
              </a:spcBef>
              <a:spcAft>
                <a:spcPts val="1200"/>
              </a:spcAft>
              <a:buNone/>
            </a:pPr>
            <a:r>
              <a:rPr lang="pt-BR" noProof="0"/>
              <a:t>Segundo nível</a:t>
            </a:r>
          </a:p>
          <a:p>
            <a:pPr marL="0" lvl="2" indent="0" rtl="0">
              <a:lnSpc>
                <a:spcPct val="150000"/>
              </a:lnSpc>
              <a:spcBef>
                <a:spcPts val="1000"/>
              </a:spcBef>
              <a:spcAft>
                <a:spcPts val="1200"/>
              </a:spcAft>
              <a:buNone/>
            </a:pPr>
            <a:r>
              <a:rPr lang="pt-BR" noProof="0"/>
              <a:t>Terceiro nível</a:t>
            </a:r>
          </a:p>
          <a:p>
            <a:pPr marL="0" lvl="3" indent="0" rtl="0">
              <a:lnSpc>
                <a:spcPct val="150000"/>
              </a:lnSpc>
              <a:spcBef>
                <a:spcPts val="1000"/>
              </a:spcBef>
              <a:spcAft>
                <a:spcPts val="1200"/>
              </a:spcAft>
              <a:buNone/>
            </a:pPr>
            <a:r>
              <a:rPr lang="pt-BR" noProof="0"/>
              <a:t>Quarto nível</a:t>
            </a:r>
          </a:p>
          <a:p>
            <a:pPr marL="0" lvl="4" indent="0" rtl="0">
              <a:lnSpc>
                <a:spcPct val="150000"/>
              </a:lnSpc>
              <a:spcBef>
                <a:spcPts val="1000"/>
              </a:spcBef>
              <a:spcAft>
                <a:spcPts val="1200"/>
              </a:spcAft>
              <a:buNone/>
            </a:pPr>
            <a:r>
              <a:rPr lang="pt-BR" noProof="0"/>
              <a:t>Quinto nível</a:t>
            </a:r>
          </a:p>
        </p:txBody>
      </p:sp>
    </p:spTree>
    <p:extLst>
      <p:ext uri="{BB962C8B-B14F-4D97-AF65-F5344CB8AC3E}">
        <p14:creationId xmlns:p14="http://schemas.microsoft.com/office/powerpoint/2010/main" val="1335655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tângulo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pt-BR" sz="1800" noProof="0"/>
          </a:p>
        </p:txBody>
      </p:sp>
      <p:sp>
        <p:nvSpPr>
          <p:cNvPr id="2" name="Espaço reservado para título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pPr rtl="0"/>
            <a:r>
              <a:rPr lang="pt-BR" noProof="0"/>
              <a:t>Clique para editar o estilo de título Mestre</a:t>
            </a:r>
          </a:p>
        </p:txBody>
      </p:sp>
      <p:sp>
        <p:nvSpPr>
          <p:cNvPr id="3" name="Espaço reservado para texto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8F2C18FD-3251-4E35-9645-42B1EAF08154}" type="datetime1">
              <a:rPr lang="pt-BR" noProof="0" smtClean="0"/>
              <a:t>21/05/2023</a:t>
            </a:fld>
            <a:endParaRPr lang="pt-BR" noProof="0"/>
          </a:p>
        </p:txBody>
      </p:sp>
      <p:sp>
        <p:nvSpPr>
          <p:cNvPr id="5" name="Espaço Reservado para Rodapé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pt-BR" noProof="0"/>
          </a:p>
        </p:txBody>
      </p:sp>
      <p:sp>
        <p:nvSpPr>
          <p:cNvPr id="6" name="Espaço Reservado para o Número do Slide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pt-BR" noProof="0" smtClean="0"/>
              <a:pPr rtl="0"/>
              <a:t>‹nº›</a:t>
            </a:fld>
            <a:endParaRPr lang="pt-BR" noProof="0"/>
          </a:p>
        </p:txBody>
      </p:sp>
      <p:cxnSp>
        <p:nvCxnSpPr>
          <p:cNvPr id="8" name="Conector reto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hyperlink" Target="https://www.planalto.gov.br/ccivil_03/_Ato2011-2014/2012/Lei/L12587.htm#art24%A71.1" TargetMode="External"/><Relationship Id="rId2" Type="http://schemas.openxmlformats.org/officeDocument/2006/relationships/hyperlink" Target="http://legislacao.planalto.gov.br/legisla/legislacao.nsf/Viw_Identificacao/lei%2014.000-2020?OpenDocument" TargetMode="Externa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5" name="Título 1"/>
          <p:cNvSpPr txBox="1">
            <a:spLocks/>
          </p:cNvSpPr>
          <p:nvPr/>
        </p:nvSpPr>
        <p:spPr>
          <a:xfrm>
            <a:off x="617220" y="1164324"/>
            <a:ext cx="10995660" cy="2387600"/>
          </a:xfrm>
          <a:prstGeom prst="rect">
            <a:avLst/>
          </a:prstGeom>
          <a:solidFill>
            <a:schemeClr val="accent4"/>
          </a:solidFill>
        </p:spPr>
        <p:txBody>
          <a:bodyPr vert="horz" lIns="91440" tIns="45720" rIns="91440" bIns="45720" rtlCol="0" anchor="ctr" anchorCtr="0">
            <a:norm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r>
              <a:rPr lang="pt-BR" sz="4800" dirty="0" smtClean="0"/>
              <a:t>Encontro Regional de Saúde de Juína:</a:t>
            </a:r>
            <a:br>
              <a:rPr lang="pt-BR" sz="4800" dirty="0" smtClean="0"/>
            </a:br>
            <a:r>
              <a:rPr lang="pt-BR" sz="4800" dirty="0" smtClean="0"/>
              <a:t>                 </a:t>
            </a:r>
            <a:r>
              <a:rPr lang="pt-BR" sz="6000" b="1" dirty="0" smtClean="0">
                <a:latin typeface="Algerian" panose="04020705040A02060702" pitchFamily="82" charset="0"/>
              </a:rPr>
              <a:t>Maio Amarelo</a:t>
            </a:r>
            <a:endParaRPr lang="pt-BR" sz="6000" b="1" dirty="0">
              <a:latin typeface="Algerian" panose="04020705040A02060702" pitchFamily="82" charset="0"/>
            </a:endParaRPr>
          </a:p>
        </p:txBody>
      </p:sp>
      <p:pic>
        <p:nvPicPr>
          <p:cNvPr id="6" name="Imagem 5"/>
          <p:cNvPicPr>
            <a:picLocks noChangeAspect="1"/>
          </p:cNvPicPr>
          <p:nvPr/>
        </p:nvPicPr>
        <p:blipFill>
          <a:blip r:embed="rId3"/>
          <a:stretch>
            <a:fillRect/>
          </a:stretch>
        </p:blipFill>
        <p:spPr>
          <a:xfrm>
            <a:off x="3694720" y="3551924"/>
            <a:ext cx="5023539" cy="853514"/>
          </a:xfrm>
          <a:prstGeom prst="rect">
            <a:avLst/>
          </a:prstGeom>
        </p:spPr>
      </p:pic>
      <p:pic>
        <p:nvPicPr>
          <p:cNvPr id="7" name="Imagem 6"/>
          <p:cNvPicPr>
            <a:picLocks noChangeAspect="1"/>
          </p:cNvPicPr>
          <p:nvPr/>
        </p:nvPicPr>
        <p:blipFill>
          <a:blip r:embed="rId4"/>
          <a:stretch>
            <a:fillRect/>
          </a:stretch>
        </p:blipFill>
        <p:spPr>
          <a:xfrm>
            <a:off x="4389751" y="4712149"/>
            <a:ext cx="3023878" cy="1365622"/>
          </a:xfrm>
          <a:prstGeom prst="rect">
            <a:avLst/>
          </a:prstGeom>
        </p:spPr>
      </p:pic>
    </p:spTree>
    <p:extLst>
      <p:ext uri="{BB962C8B-B14F-4D97-AF65-F5344CB8AC3E}">
        <p14:creationId xmlns:p14="http://schemas.microsoft.com/office/powerpoint/2010/main" val="478468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pic>
        <p:nvPicPr>
          <p:cNvPr id="5" name="Imagem 4"/>
          <p:cNvPicPr>
            <a:picLocks noChangeAspect="1"/>
          </p:cNvPicPr>
          <p:nvPr/>
        </p:nvPicPr>
        <p:blipFill>
          <a:blip r:embed="rId3"/>
          <a:stretch>
            <a:fillRect/>
          </a:stretch>
        </p:blipFill>
        <p:spPr>
          <a:xfrm>
            <a:off x="845820" y="922258"/>
            <a:ext cx="10206990" cy="5741432"/>
          </a:xfrm>
          <a:prstGeom prst="rect">
            <a:avLst/>
          </a:prstGeom>
        </p:spPr>
      </p:pic>
    </p:spTree>
    <p:extLst>
      <p:ext uri="{BB962C8B-B14F-4D97-AF65-F5344CB8AC3E}">
        <p14:creationId xmlns:p14="http://schemas.microsoft.com/office/powerpoint/2010/main" val="2911364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5" name="Espaço Reservado para Conteúdo 4"/>
          <p:cNvPicPr>
            <a:picLocks noGrp="1" noChangeAspect="1"/>
          </p:cNvPicPr>
          <p:nvPr>
            <p:ph sz="quarter" idx="10"/>
          </p:nvPr>
        </p:nvPicPr>
        <p:blipFill>
          <a:blip r:embed="rId2"/>
          <a:stretch>
            <a:fillRect/>
          </a:stretch>
        </p:blipFill>
        <p:spPr>
          <a:xfrm>
            <a:off x="539750" y="1278255"/>
            <a:ext cx="9438640" cy="5309235"/>
          </a:xfrm>
          <a:prstGeom prst="rect">
            <a:avLst/>
          </a:prstGeom>
        </p:spPr>
      </p:pic>
      <p:pic>
        <p:nvPicPr>
          <p:cNvPr id="4" name="Imagem 3"/>
          <p:cNvPicPr>
            <a:picLocks noChangeAspect="1"/>
          </p:cNvPicPr>
          <p:nvPr/>
        </p:nvPicPr>
        <p:blipFill>
          <a:blip r:embed="rId3"/>
          <a:stretch>
            <a:fillRect/>
          </a:stretch>
        </p:blipFill>
        <p:spPr>
          <a:xfrm>
            <a:off x="8371522" y="438531"/>
            <a:ext cx="2352675" cy="649605"/>
          </a:xfrm>
          <a:prstGeom prst="rect">
            <a:avLst/>
          </a:prstGeom>
        </p:spPr>
      </p:pic>
    </p:spTree>
    <p:extLst>
      <p:ext uri="{BB962C8B-B14F-4D97-AF65-F5344CB8AC3E}">
        <p14:creationId xmlns:p14="http://schemas.microsoft.com/office/powerpoint/2010/main" val="3958733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pic>
        <p:nvPicPr>
          <p:cNvPr id="5" name="Imagem 4"/>
          <p:cNvPicPr>
            <a:picLocks noChangeAspect="1"/>
          </p:cNvPicPr>
          <p:nvPr/>
        </p:nvPicPr>
        <p:blipFill>
          <a:blip r:embed="rId3"/>
          <a:stretch>
            <a:fillRect/>
          </a:stretch>
        </p:blipFill>
        <p:spPr>
          <a:xfrm>
            <a:off x="1028700" y="1260872"/>
            <a:ext cx="9422128" cy="5299948"/>
          </a:xfrm>
          <a:prstGeom prst="rect">
            <a:avLst/>
          </a:prstGeom>
        </p:spPr>
      </p:pic>
    </p:spTree>
    <p:extLst>
      <p:ext uri="{BB962C8B-B14F-4D97-AF65-F5344CB8AC3E}">
        <p14:creationId xmlns:p14="http://schemas.microsoft.com/office/powerpoint/2010/main" val="1056835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pic>
        <p:nvPicPr>
          <p:cNvPr id="5" name="Imagem 4"/>
          <p:cNvPicPr>
            <a:picLocks noChangeAspect="1"/>
          </p:cNvPicPr>
          <p:nvPr/>
        </p:nvPicPr>
        <p:blipFill>
          <a:blip r:embed="rId3"/>
          <a:stretch>
            <a:fillRect/>
          </a:stretch>
        </p:blipFill>
        <p:spPr>
          <a:xfrm>
            <a:off x="1394460" y="1275874"/>
            <a:ext cx="9171938" cy="5159216"/>
          </a:xfrm>
          <a:prstGeom prst="rect">
            <a:avLst/>
          </a:prstGeom>
        </p:spPr>
      </p:pic>
    </p:spTree>
    <p:extLst>
      <p:ext uri="{BB962C8B-B14F-4D97-AF65-F5344CB8AC3E}">
        <p14:creationId xmlns:p14="http://schemas.microsoft.com/office/powerpoint/2010/main" val="21387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pic>
        <p:nvPicPr>
          <p:cNvPr id="2" name="Imagem 1"/>
          <p:cNvPicPr>
            <a:picLocks noChangeAspect="1"/>
          </p:cNvPicPr>
          <p:nvPr/>
        </p:nvPicPr>
        <p:blipFill>
          <a:blip r:embed="rId3"/>
          <a:stretch>
            <a:fillRect/>
          </a:stretch>
        </p:blipFill>
        <p:spPr>
          <a:xfrm>
            <a:off x="1417320" y="1308735"/>
            <a:ext cx="9052560" cy="5092065"/>
          </a:xfrm>
          <a:prstGeom prst="rect">
            <a:avLst/>
          </a:prstGeom>
        </p:spPr>
      </p:pic>
    </p:spTree>
    <p:extLst>
      <p:ext uri="{BB962C8B-B14F-4D97-AF65-F5344CB8AC3E}">
        <p14:creationId xmlns:p14="http://schemas.microsoft.com/office/powerpoint/2010/main" val="307803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3" name="Retângulo 2"/>
          <p:cNvSpPr/>
          <p:nvPr/>
        </p:nvSpPr>
        <p:spPr>
          <a:xfrm>
            <a:off x="1985010" y="763333"/>
            <a:ext cx="6096000" cy="738664"/>
          </a:xfrm>
          <a:prstGeom prst="rect">
            <a:avLst/>
          </a:prstGeom>
        </p:spPr>
        <p:txBody>
          <a:bodyPr>
            <a:spAutoFit/>
          </a:bodyPr>
          <a:lstStyle/>
          <a:p>
            <a:r>
              <a:rPr lang="pt-BR" sz="2400" b="1" dirty="0"/>
              <a:t>2-EIXO DE AÇÕES ESTRATÉGICAS</a:t>
            </a:r>
            <a:r>
              <a:rPr lang="pt-BR" dirty="0"/>
              <a:t/>
            </a:r>
            <a:br>
              <a:rPr lang="pt-BR" dirty="0"/>
            </a:br>
            <a:endParaRPr lang="pt-BR" dirty="0"/>
          </a:p>
        </p:txBody>
      </p:sp>
      <p:sp>
        <p:nvSpPr>
          <p:cNvPr id="6" name="CaixaDeTexto 5"/>
          <p:cNvSpPr txBox="1"/>
          <p:nvPr/>
        </p:nvSpPr>
        <p:spPr>
          <a:xfrm>
            <a:off x="582930" y="1760220"/>
            <a:ext cx="9932670" cy="4247317"/>
          </a:xfrm>
          <a:prstGeom prst="rect">
            <a:avLst/>
          </a:prstGeom>
          <a:noFill/>
        </p:spPr>
        <p:txBody>
          <a:bodyPr wrap="square" rtlCol="0">
            <a:spAutoFit/>
          </a:bodyPr>
          <a:lstStyle/>
          <a:p>
            <a:pPr marL="342900" indent="-342900">
              <a:buAutoNum type="arabicPeriod"/>
            </a:pPr>
            <a:r>
              <a:rPr lang="pt-BR" dirty="0" smtClean="0"/>
              <a:t>Detran vai na escola – </a:t>
            </a:r>
          </a:p>
          <a:p>
            <a:pPr marL="342900" indent="-342900">
              <a:buAutoNum type="arabicPeriod"/>
            </a:pPr>
            <a:r>
              <a:rPr lang="pt-BR" dirty="0" smtClean="0"/>
              <a:t>Programa Saúde na Escola – PSE – prevenção de acidentes</a:t>
            </a:r>
          </a:p>
          <a:p>
            <a:pPr marL="342900" indent="-342900">
              <a:buAutoNum type="arabicPeriod"/>
            </a:pPr>
            <a:r>
              <a:rPr lang="pt-BR" dirty="0" smtClean="0"/>
              <a:t>Programa em defesa aos direitos e deveres da pessoa idosa – acessibilidade , vagas no </a:t>
            </a:r>
            <a:r>
              <a:rPr lang="pt-BR" dirty="0" smtClean="0"/>
              <a:t>estacionamento</a:t>
            </a:r>
          </a:p>
          <a:p>
            <a:pPr marL="342900" indent="-342900">
              <a:buAutoNum type="arabicPeriod"/>
            </a:pPr>
            <a:r>
              <a:rPr lang="pt-BR" dirty="0" smtClean="0"/>
              <a:t>Proteção as pessoas com deficiência</a:t>
            </a:r>
            <a:endParaRPr lang="pt-BR" dirty="0" smtClean="0"/>
          </a:p>
          <a:p>
            <a:pPr marL="342900" indent="-342900">
              <a:buAutoNum type="arabicPeriod"/>
            </a:pPr>
            <a:r>
              <a:rPr lang="pt-BR" dirty="0" smtClean="0"/>
              <a:t>Proteção ao pedestres – faixas / campanhas educativas</a:t>
            </a:r>
          </a:p>
          <a:p>
            <a:pPr marL="342900" indent="-342900">
              <a:buAutoNum type="arabicPeriod"/>
            </a:pPr>
            <a:r>
              <a:rPr lang="pt-BR" dirty="0" smtClean="0"/>
              <a:t>Proteção aos ciclistas – distância lateral 1,5 m ao ultrapassar ciclistas. O ciclista também deve respeitar as leis de trânsito, semáforos, circulação na mão correta, nunca pedalar em calçadas</a:t>
            </a:r>
          </a:p>
          <a:p>
            <a:pPr marL="342900" indent="-342900">
              <a:buAutoNum type="arabicPeriod"/>
            </a:pPr>
            <a:r>
              <a:rPr lang="pt-BR" dirty="0" smtClean="0"/>
              <a:t>Proteção aos motociclistas – Lei 14.071 de 13 de outubro de 2020: usar capacetes</a:t>
            </a:r>
            <a:r>
              <a:rPr lang="pt-BR" dirty="0" smtClean="0"/>
              <a:t>, não </a:t>
            </a:r>
            <a:r>
              <a:rPr lang="pt-BR" dirty="0" smtClean="0"/>
              <a:t>carregar crianças menores de 10 anos, viseira, farol baixo</a:t>
            </a:r>
          </a:p>
          <a:p>
            <a:pPr marL="342900" indent="-342900">
              <a:buAutoNum type="arabicPeriod"/>
            </a:pPr>
            <a:r>
              <a:rPr lang="pt-BR" dirty="0"/>
              <a:t>Á</a:t>
            </a:r>
            <a:r>
              <a:rPr lang="pt-BR" dirty="0" smtClean="0"/>
              <a:t>lcool e direção não combinam</a:t>
            </a:r>
          </a:p>
          <a:p>
            <a:pPr marL="342900" indent="-342900">
              <a:buAutoNum type="arabicPeriod"/>
            </a:pPr>
            <a:r>
              <a:rPr lang="pt-BR" dirty="0" smtClean="0"/>
              <a:t>USF – fazer palestras educativas sobre o tema</a:t>
            </a:r>
          </a:p>
          <a:p>
            <a:pPr marL="342900" indent="-342900">
              <a:buAutoNum type="arabicPeriod"/>
            </a:pPr>
            <a:endParaRPr lang="pt-BR" dirty="0" smtClean="0"/>
          </a:p>
          <a:p>
            <a:pPr marL="342900" indent="-342900">
              <a:buAutoNum type="arabicPeriod"/>
            </a:pPr>
            <a:endParaRPr lang="pt-BR" dirty="0" smtClean="0"/>
          </a:p>
          <a:p>
            <a:pPr marL="342900" indent="-342900">
              <a:buAutoNum type="arabicPeriod"/>
            </a:pPr>
            <a:endParaRPr lang="pt-BR" dirty="0"/>
          </a:p>
        </p:txBody>
      </p:sp>
      <p:pic>
        <p:nvPicPr>
          <p:cNvPr id="2" name="Imagem 1"/>
          <p:cNvPicPr>
            <a:picLocks noChangeAspect="1"/>
          </p:cNvPicPr>
          <p:nvPr/>
        </p:nvPicPr>
        <p:blipFill>
          <a:blip r:embed="rId3"/>
          <a:stretch>
            <a:fillRect/>
          </a:stretch>
        </p:blipFill>
        <p:spPr>
          <a:xfrm>
            <a:off x="8119109" y="4388561"/>
            <a:ext cx="2857500" cy="1600200"/>
          </a:xfrm>
          <a:prstGeom prst="rect">
            <a:avLst/>
          </a:prstGeom>
        </p:spPr>
      </p:pic>
      <p:pic>
        <p:nvPicPr>
          <p:cNvPr id="7" name="Imagem 6"/>
          <p:cNvPicPr>
            <a:picLocks noChangeAspect="1"/>
          </p:cNvPicPr>
          <p:nvPr/>
        </p:nvPicPr>
        <p:blipFill>
          <a:blip r:embed="rId4"/>
          <a:stretch>
            <a:fillRect/>
          </a:stretch>
        </p:blipFill>
        <p:spPr>
          <a:xfrm>
            <a:off x="10200221" y="1204638"/>
            <a:ext cx="1550346" cy="2032548"/>
          </a:xfrm>
          <a:prstGeom prst="rect">
            <a:avLst/>
          </a:prstGeom>
        </p:spPr>
      </p:pic>
    </p:spTree>
    <p:extLst>
      <p:ext uri="{BB962C8B-B14F-4D97-AF65-F5344CB8AC3E}">
        <p14:creationId xmlns:p14="http://schemas.microsoft.com/office/powerpoint/2010/main" val="3082434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5" name="Retângulo 4"/>
          <p:cNvSpPr/>
          <p:nvPr/>
        </p:nvSpPr>
        <p:spPr>
          <a:xfrm>
            <a:off x="1497330" y="763333"/>
            <a:ext cx="4103370" cy="461665"/>
          </a:xfrm>
          <a:prstGeom prst="rect">
            <a:avLst/>
          </a:prstGeom>
        </p:spPr>
        <p:txBody>
          <a:bodyPr wrap="square">
            <a:spAutoFit/>
          </a:bodyPr>
          <a:lstStyle/>
          <a:p>
            <a:r>
              <a:rPr lang="pt-BR" sz="2400" b="1" dirty="0"/>
              <a:t>3- Infraestrutura viária</a:t>
            </a:r>
          </a:p>
        </p:txBody>
      </p:sp>
      <p:pic>
        <p:nvPicPr>
          <p:cNvPr id="6" name="Imagem 5"/>
          <p:cNvPicPr>
            <a:picLocks noChangeAspect="1"/>
          </p:cNvPicPr>
          <p:nvPr/>
        </p:nvPicPr>
        <p:blipFill>
          <a:blip r:embed="rId3"/>
          <a:stretch>
            <a:fillRect/>
          </a:stretch>
        </p:blipFill>
        <p:spPr>
          <a:xfrm>
            <a:off x="613869" y="1395808"/>
            <a:ext cx="7538812" cy="4650662"/>
          </a:xfrm>
          <a:prstGeom prst="rect">
            <a:avLst/>
          </a:prstGeom>
        </p:spPr>
      </p:pic>
      <p:pic>
        <p:nvPicPr>
          <p:cNvPr id="2" name="Imagem 1"/>
          <p:cNvPicPr>
            <a:picLocks noChangeAspect="1"/>
          </p:cNvPicPr>
          <p:nvPr/>
        </p:nvPicPr>
        <p:blipFill>
          <a:blip r:embed="rId4"/>
          <a:stretch>
            <a:fillRect/>
          </a:stretch>
        </p:blipFill>
        <p:spPr>
          <a:xfrm>
            <a:off x="8484476" y="2596384"/>
            <a:ext cx="2895600" cy="1581150"/>
          </a:xfrm>
          <a:prstGeom prst="rect">
            <a:avLst/>
          </a:prstGeom>
        </p:spPr>
      </p:pic>
    </p:spTree>
    <p:extLst>
      <p:ext uri="{BB962C8B-B14F-4D97-AF65-F5344CB8AC3E}">
        <p14:creationId xmlns:p14="http://schemas.microsoft.com/office/powerpoint/2010/main" val="2238502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5" name="Retângulo 4"/>
          <p:cNvSpPr/>
          <p:nvPr/>
        </p:nvSpPr>
        <p:spPr>
          <a:xfrm>
            <a:off x="994410" y="720090"/>
            <a:ext cx="6766559" cy="368046"/>
          </a:xfrm>
          <a:prstGeom prst="rect">
            <a:avLst/>
          </a:prstGeom>
        </p:spPr>
        <p:txBody>
          <a:bodyPr wrap="square">
            <a:spAutoFit/>
          </a:bodyPr>
          <a:lstStyle/>
          <a:p>
            <a:r>
              <a:rPr lang="pt-BR" b="1" dirty="0"/>
              <a:t>4- Eixo integrado de informações de trânsito</a:t>
            </a:r>
          </a:p>
        </p:txBody>
      </p:sp>
      <p:sp>
        <p:nvSpPr>
          <p:cNvPr id="9" name="Retângulo 8"/>
          <p:cNvSpPr/>
          <p:nvPr/>
        </p:nvSpPr>
        <p:spPr>
          <a:xfrm>
            <a:off x="994410" y="1594396"/>
            <a:ext cx="4171950" cy="2031325"/>
          </a:xfrm>
          <a:prstGeom prst="rect">
            <a:avLst/>
          </a:prstGeom>
        </p:spPr>
        <p:txBody>
          <a:bodyPr wrap="square">
            <a:spAutoFit/>
          </a:bodyPr>
          <a:lstStyle/>
          <a:p>
            <a:pPr marL="285750" indent="-285750">
              <a:buFont typeface="Arial" panose="020B0604020202020204" pitchFamily="34" charset="0"/>
              <a:buChar char="•"/>
            </a:pPr>
            <a:r>
              <a:rPr lang="pt-BR" dirty="0"/>
              <a:t>Sistema de Informações sobre Mortalidade (SIM).</a:t>
            </a:r>
          </a:p>
          <a:p>
            <a:pPr marL="285750" indent="-285750">
              <a:buFont typeface="Arial" panose="020B0604020202020204" pitchFamily="34" charset="0"/>
              <a:buChar char="•"/>
            </a:pPr>
            <a:r>
              <a:rPr lang="pt-BR" dirty="0"/>
              <a:t>Sistema de Internações Hospitalares do SUS (SIH-SUS)</a:t>
            </a:r>
          </a:p>
          <a:p>
            <a:pPr marL="285750" indent="-285750">
              <a:buFont typeface="Arial" panose="020B0604020202020204" pitchFamily="34" charset="0"/>
              <a:buChar char="•"/>
            </a:pPr>
            <a:r>
              <a:rPr lang="pt-BR" dirty="0" smtClean="0"/>
              <a:t> </a:t>
            </a:r>
            <a:r>
              <a:rPr lang="pt-BR" dirty="0"/>
              <a:t>L</a:t>
            </a:r>
            <a:r>
              <a:rPr lang="pt-BR" dirty="0" smtClean="0"/>
              <a:t>eitura </a:t>
            </a:r>
            <a:r>
              <a:rPr lang="pt-BR" dirty="0"/>
              <a:t>dos boletins de ocorrência dos acidentes fatais e graves identificados </a:t>
            </a:r>
          </a:p>
        </p:txBody>
      </p:sp>
      <p:pic>
        <p:nvPicPr>
          <p:cNvPr id="10" name="Imagem 9"/>
          <p:cNvPicPr>
            <a:picLocks noChangeAspect="1"/>
          </p:cNvPicPr>
          <p:nvPr/>
        </p:nvPicPr>
        <p:blipFill>
          <a:blip r:embed="rId3"/>
          <a:stretch>
            <a:fillRect/>
          </a:stretch>
        </p:blipFill>
        <p:spPr>
          <a:xfrm>
            <a:off x="5406390" y="1594396"/>
            <a:ext cx="6263640" cy="4568817"/>
          </a:xfrm>
          <a:prstGeom prst="rect">
            <a:avLst/>
          </a:prstGeom>
        </p:spPr>
      </p:pic>
    </p:spTree>
    <p:extLst>
      <p:ext uri="{BB962C8B-B14F-4D97-AF65-F5344CB8AC3E}">
        <p14:creationId xmlns:p14="http://schemas.microsoft.com/office/powerpoint/2010/main" val="2285805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5" name="CaixaDeTexto 4"/>
          <p:cNvSpPr txBox="1"/>
          <p:nvPr/>
        </p:nvSpPr>
        <p:spPr>
          <a:xfrm>
            <a:off x="1881351" y="703590"/>
            <a:ext cx="2527487" cy="369332"/>
          </a:xfrm>
          <a:prstGeom prst="rect">
            <a:avLst/>
          </a:prstGeom>
          <a:noFill/>
        </p:spPr>
        <p:txBody>
          <a:bodyPr wrap="none" rtlCol="0">
            <a:spAutoFit/>
          </a:bodyPr>
          <a:lstStyle/>
          <a:p>
            <a:r>
              <a:rPr lang="pt-BR" dirty="0" smtClean="0"/>
              <a:t>ÓBITOS  – FONTE : SIM</a:t>
            </a:r>
            <a:endParaRPr lang="pt-BR" dirty="0"/>
          </a:p>
        </p:txBody>
      </p:sp>
      <p:pic>
        <p:nvPicPr>
          <p:cNvPr id="7" name="Imagem 6"/>
          <p:cNvPicPr>
            <a:picLocks noChangeAspect="1"/>
          </p:cNvPicPr>
          <p:nvPr/>
        </p:nvPicPr>
        <p:blipFill>
          <a:blip r:embed="rId3"/>
          <a:stretch>
            <a:fillRect/>
          </a:stretch>
        </p:blipFill>
        <p:spPr>
          <a:xfrm>
            <a:off x="5386255" y="1324957"/>
            <a:ext cx="5970533" cy="1851389"/>
          </a:xfrm>
          <a:prstGeom prst="rect">
            <a:avLst/>
          </a:prstGeom>
        </p:spPr>
      </p:pic>
      <p:pic>
        <p:nvPicPr>
          <p:cNvPr id="9" name="Imagem 8"/>
          <p:cNvPicPr>
            <a:picLocks noChangeAspect="1"/>
          </p:cNvPicPr>
          <p:nvPr/>
        </p:nvPicPr>
        <p:blipFill>
          <a:blip r:embed="rId4"/>
          <a:stretch>
            <a:fillRect/>
          </a:stretch>
        </p:blipFill>
        <p:spPr>
          <a:xfrm>
            <a:off x="5486071" y="3274091"/>
            <a:ext cx="5870717" cy="1215120"/>
          </a:xfrm>
          <a:prstGeom prst="rect">
            <a:avLst/>
          </a:prstGeom>
        </p:spPr>
      </p:pic>
      <p:pic>
        <p:nvPicPr>
          <p:cNvPr id="10" name="Imagem 9"/>
          <p:cNvPicPr>
            <a:picLocks noChangeAspect="1"/>
          </p:cNvPicPr>
          <p:nvPr/>
        </p:nvPicPr>
        <p:blipFill>
          <a:blip r:embed="rId5"/>
          <a:stretch>
            <a:fillRect/>
          </a:stretch>
        </p:blipFill>
        <p:spPr>
          <a:xfrm>
            <a:off x="693683" y="1324957"/>
            <a:ext cx="4393325" cy="2410320"/>
          </a:xfrm>
          <a:prstGeom prst="rect">
            <a:avLst/>
          </a:prstGeom>
        </p:spPr>
      </p:pic>
      <p:pic>
        <p:nvPicPr>
          <p:cNvPr id="11" name="Imagem 10"/>
          <p:cNvPicPr>
            <a:picLocks noChangeAspect="1"/>
          </p:cNvPicPr>
          <p:nvPr/>
        </p:nvPicPr>
        <p:blipFill>
          <a:blip r:embed="rId6"/>
          <a:stretch>
            <a:fillRect/>
          </a:stretch>
        </p:blipFill>
        <p:spPr>
          <a:xfrm>
            <a:off x="656646" y="3987312"/>
            <a:ext cx="4729610" cy="2410320"/>
          </a:xfrm>
          <a:prstGeom prst="rect">
            <a:avLst/>
          </a:prstGeom>
        </p:spPr>
      </p:pic>
    </p:spTree>
    <p:extLst>
      <p:ext uri="{BB962C8B-B14F-4D97-AF65-F5344CB8AC3E}">
        <p14:creationId xmlns:p14="http://schemas.microsoft.com/office/powerpoint/2010/main" val="977818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5" name="CaixaDeTexto 4"/>
          <p:cNvSpPr txBox="1"/>
          <p:nvPr/>
        </p:nvSpPr>
        <p:spPr>
          <a:xfrm>
            <a:off x="1881351" y="703590"/>
            <a:ext cx="2527487" cy="369332"/>
          </a:xfrm>
          <a:prstGeom prst="rect">
            <a:avLst/>
          </a:prstGeom>
          <a:noFill/>
        </p:spPr>
        <p:txBody>
          <a:bodyPr wrap="none" rtlCol="0">
            <a:spAutoFit/>
          </a:bodyPr>
          <a:lstStyle/>
          <a:p>
            <a:r>
              <a:rPr lang="pt-BR" dirty="0" smtClean="0"/>
              <a:t>ÓBITOS  – FONTE : SIM</a:t>
            </a:r>
            <a:endParaRPr lang="pt-BR" dirty="0"/>
          </a:p>
        </p:txBody>
      </p:sp>
      <p:pic>
        <p:nvPicPr>
          <p:cNvPr id="2" name="Imagem 1"/>
          <p:cNvPicPr>
            <a:picLocks noChangeAspect="1"/>
          </p:cNvPicPr>
          <p:nvPr/>
        </p:nvPicPr>
        <p:blipFill>
          <a:blip r:embed="rId3"/>
          <a:stretch>
            <a:fillRect/>
          </a:stretch>
        </p:blipFill>
        <p:spPr>
          <a:xfrm>
            <a:off x="441105" y="1417080"/>
            <a:ext cx="5413157" cy="2011920"/>
          </a:xfrm>
          <a:prstGeom prst="rect">
            <a:avLst/>
          </a:prstGeom>
        </p:spPr>
      </p:pic>
      <p:pic>
        <p:nvPicPr>
          <p:cNvPr id="3" name="Imagem 2"/>
          <p:cNvPicPr>
            <a:picLocks noChangeAspect="1"/>
          </p:cNvPicPr>
          <p:nvPr/>
        </p:nvPicPr>
        <p:blipFill>
          <a:blip r:embed="rId4"/>
          <a:stretch>
            <a:fillRect/>
          </a:stretch>
        </p:blipFill>
        <p:spPr>
          <a:xfrm>
            <a:off x="567229" y="3930530"/>
            <a:ext cx="5287033" cy="1414320"/>
          </a:xfrm>
          <a:prstGeom prst="rect">
            <a:avLst/>
          </a:prstGeom>
        </p:spPr>
      </p:pic>
      <p:pic>
        <p:nvPicPr>
          <p:cNvPr id="6" name="Imagem 5"/>
          <p:cNvPicPr>
            <a:picLocks noChangeAspect="1"/>
          </p:cNvPicPr>
          <p:nvPr/>
        </p:nvPicPr>
        <p:blipFill>
          <a:blip r:embed="rId5"/>
          <a:stretch>
            <a:fillRect/>
          </a:stretch>
        </p:blipFill>
        <p:spPr>
          <a:xfrm>
            <a:off x="5990569" y="1589204"/>
            <a:ext cx="5654894" cy="3755645"/>
          </a:xfrm>
          <a:prstGeom prst="rect">
            <a:avLst/>
          </a:prstGeom>
        </p:spPr>
      </p:pic>
    </p:spTree>
    <p:extLst>
      <p:ext uri="{BB962C8B-B14F-4D97-AF65-F5344CB8AC3E}">
        <p14:creationId xmlns:p14="http://schemas.microsoft.com/office/powerpoint/2010/main" val="4124077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effectLst>
            <a:innerShdw blurRad="114300">
              <a:schemeClr val="accent6"/>
            </a:innerShdw>
          </a:effectLst>
        </p:spPr>
        <p:txBody>
          <a:bodyPr/>
          <a:lstStyle/>
          <a:p>
            <a:r>
              <a:rPr lang="pt-BR" b="1" dirty="0" smtClean="0"/>
              <a:t>Mobilidade segura</a:t>
            </a:r>
            <a:endParaRPr lang="pt-BR" b="1" dirty="0"/>
          </a:p>
        </p:txBody>
      </p:sp>
      <p:sp>
        <p:nvSpPr>
          <p:cNvPr id="3" name="Espaço Reservado para Conteúdo 2"/>
          <p:cNvSpPr>
            <a:spLocks noGrp="1"/>
          </p:cNvSpPr>
          <p:nvPr>
            <p:ph sz="quarter" idx="10"/>
          </p:nvPr>
        </p:nvSpPr>
        <p:spPr>
          <a:xfrm>
            <a:off x="539496" y="1435608"/>
            <a:ext cx="7221474" cy="4908042"/>
          </a:xfrm>
        </p:spPr>
        <p:txBody>
          <a:bodyPr>
            <a:normAutofit fontScale="92500" lnSpcReduction="10000"/>
          </a:bodyPr>
          <a:lstStyle/>
          <a:p>
            <a:pPr algn="just"/>
            <a:r>
              <a:rPr lang="pt-BR" sz="1800" b="1" dirty="0"/>
              <a:t>Mobilidade Urbana é definida como a condição que permite o deslocamento das pessoas em uma </a:t>
            </a:r>
            <a:r>
              <a:rPr lang="pt-BR" sz="1800" b="1" dirty="0" smtClean="0"/>
              <a:t>cidade (individual ou coletiva), </a:t>
            </a:r>
            <a:r>
              <a:rPr lang="pt-BR" sz="1800" b="1" dirty="0"/>
              <a:t>com o objetivo de desenvolver relações sociais e econômicas</a:t>
            </a:r>
            <a:r>
              <a:rPr lang="pt-BR" sz="1800" b="1" dirty="0" smtClean="0"/>
              <a:t>.</a:t>
            </a:r>
          </a:p>
          <a:p>
            <a:pPr algn="just" fontAlgn="base"/>
            <a:r>
              <a:rPr lang="pt-BR" sz="1800" b="1" dirty="0"/>
              <a:t>No dicionário, mobilidade significa “facilidade para se mover”. A ideia, então, é tornar esse movimento fluido e prático.</a:t>
            </a:r>
          </a:p>
          <a:p>
            <a:pPr algn="just" fontAlgn="base"/>
            <a:r>
              <a:rPr lang="pt-BR" sz="1800" b="1" dirty="0"/>
              <a:t>A questão é: cada vez mais as cidades estão perdendo a capacidade de permitir que as pessoas se movam com qualidade.</a:t>
            </a:r>
          </a:p>
          <a:p>
            <a:pPr algn="just" fontAlgn="base"/>
            <a:r>
              <a:rPr lang="pt-BR" sz="1800" b="1" dirty="0" smtClean="0"/>
              <a:t>A </a:t>
            </a:r>
            <a:r>
              <a:rPr lang="pt-BR" sz="1800" b="1" dirty="0"/>
              <a:t>lei n° 12.587/2012, no art.4°, II, conceitua mobilidade urbana como condição em que se realizam os deslocamentos de pessoas e cargas no espaço urbano. </a:t>
            </a:r>
          </a:p>
          <a:p>
            <a:endParaRPr lang="pt-BR" dirty="0"/>
          </a:p>
        </p:txBody>
      </p:sp>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5" name="Retângulo 4"/>
          <p:cNvSpPr/>
          <p:nvPr/>
        </p:nvSpPr>
        <p:spPr>
          <a:xfrm>
            <a:off x="765810" y="5917615"/>
            <a:ext cx="7178040" cy="215444"/>
          </a:xfrm>
          <a:prstGeom prst="rect">
            <a:avLst/>
          </a:prstGeom>
        </p:spPr>
        <p:txBody>
          <a:bodyPr wrap="square">
            <a:spAutoFit/>
          </a:bodyPr>
          <a:lstStyle/>
          <a:p>
            <a:r>
              <a:rPr lang="pt-BR" sz="800" dirty="0" smtClean="0"/>
              <a:t>Fonte: https</a:t>
            </a:r>
            <a:r>
              <a:rPr lang="pt-BR" sz="800" dirty="0"/>
              <a:t>://mobilidadeurbana.mpba.mp.br/mobilidade-urbana/</a:t>
            </a:r>
          </a:p>
        </p:txBody>
      </p:sp>
    </p:spTree>
    <p:extLst>
      <p:ext uri="{BB962C8B-B14F-4D97-AF65-F5344CB8AC3E}">
        <p14:creationId xmlns:p14="http://schemas.microsoft.com/office/powerpoint/2010/main" val="3274912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pic>
        <p:nvPicPr>
          <p:cNvPr id="2" name="Imagem 1"/>
          <p:cNvPicPr>
            <a:picLocks noChangeAspect="1"/>
          </p:cNvPicPr>
          <p:nvPr/>
        </p:nvPicPr>
        <p:blipFill>
          <a:blip r:embed="rId3"/>
          <a:stretch>
            <a:fillRect/>
          </a:stretch>
        </p:blipFill>
        <p:spPr>
          <a:xfrm>
            <a:off x="1156138" y="1492469"/>
            <a:ext cx="9568060" cy="5055968"/>
          </a:xfrm>
          <a:prstGeom prst="rect">
            <a:avLst/>
          </a:prstGeom>
        </p:spPr>
      </p:pic>
    </p:spTree>
    <p:extLst>
      <p:ext uri="{BB962C8B-B14F-4D97-AF65-F5344CB8AC3E}">
        <p14:creationId xmlns:p14="http://schemas.microsoft.com/office/powerpoint/2010/main" val="1083735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3" name="CaixaDeTexto 2"/>
          <p:cNvSpPr txBox="1"/>
          <p:nvPr/>
        </p:nvSpPr>
        <p:spPr>
          <a:xfrm>
            <a:off x="1965435" y="2701158"/>
            <a:ext cx="8848897" cy="584775"/>
          </a:xfrm>
          <a:prstGeom prst="rect">
            <a:avLst/>
          </a:prstGeom>
          <a:solidFill>
            <a:srgbClr val="FFFF00"/>
          </a:solidFill>
        </p:spPr>
        <p:txBody>
          <a:bodyPr wrap="none" rtlCol="0">
            <a:spAutoFit/>
          </a:bodyPr>
          <a:lstStyle/>
          <a:p>
            <a:r>
              <a:rPr lang="pt-BR" sz="3200" dirty="0" smtClean="0"/>
              <a:t>AÇÕES DOS MUNICÍPIOS DE NOSSA REGIONAL</a:t>
            </a:r>
            <a:endParaRPr lang="pt-BR" sz="3200" dirty="0"/>
          </a:p>
        </p:txBody>
      </p:sp>
      <p:pic>
        <p:nvPicPr>
          <p:cNvPr id="5" name="Imagem 4"/>
          <p:cNvPicPr>
            <a:picLocks noChangeAspect="1"/>
          </p:cNvPicPr>
          <p:nvPr/>
        </p:nvPicPr>
        <p:blipFill>
          <a:blip r:embed="rId3"/>
          <a:stretch>
            <a:fillRect/>
          </a:stretch>
        </p:blipFill>
        <p:spPr>
          <a:xfrm>
            <a:off x="4803720" y="3827392"/>
            <a:ext cx="2143125" cy="2143125"/>
          </a:xfrm>
          <a:prstGeom prst="rect">
            <a:avLst/>
          </a:prstGeom>
        </p:spPr>
      </p:pic>
    </p:spTree>
    <p:extLst>
      <p:ext uri="{BB962C8B-B14F-4D97-AF65-F5344CB8AC3E}">
        <p14:creationId xmlns:p14="http://schemas.microsoft.com/office/powerpoint/2010/main" val="2840238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pic>
        <p:nvPicPr>
          <p:cNvPr id="2" name="Imagem 1"/>
          <p:cNvPicPr>
            <a:picLocks noChangeAspect="1"/>
          </p:cNvPicPr>
          <p:nvPr/>
        </p:nvPicPr>
        <p:blipFill>
          <a:blip r:embed="rId3"/>
          <a:stretch>
            <a:fillRect/>
          </a:stretch>
        </p:blipFill>
        <p:spPr>
          <a:xfrm>
            <a:off x="1062037" y="1492469"/>
            <a:ext cx="2829712" cy="4173316"/>
          </a:xfrm>
          <a:prstGeom prst="rect">
            <a:avLst/>
          </a:prstGeom>
        </p:spPr>
      </p:pic>
      <p:pic>
        <p:nvPicPr>
          <p:cNvPr id="3" name="Imagem 2"/>
          <p:cNvPicPr>
            <a:picLocks noChangeAspect="1"/>
          </p:cNvPicPr>
          <p:nvPr/>
        </p:nvPicPr>
        <p:blipFill>
          <a:blip r:embed="rId4"/>
          <a:stretch>
            <a:fillRect/>
          </a:stretch>
        </p:blipFill>
        <p:spPr>
          <a:xfrm>
            <a:off x="5875283" y="1901903"/>
            <a:ext cx="3510455" cy="3881414"/>
          </a:xfrm>
          <a:prstGeom prst="rect">
            <a:avLst/>
          </a:prstGeom>
        </p:spPr>
      </p:pic>
      <p:sp>
        <p:nvSpPr>
          <p:cNvPr id="6" name="CaixaDeTexto 5"/>
          <p:cNvSpPr txBox="1"/>
          <p:nvPr/>
        </p:nvSpPr>
        <p:spPr>
          <a:xfrm>
            <a:off x="777766" y="718804"/>
            <a:ext cx="2175641" cy="461665"/>
          </a:xfrm>
          <a:prstGeom prst="rect">
            <a:avLst/>
          </a:prstGeom>
          <a:noFill/>
        </p:spPr>
        <p:txBody>
          <a:bodyPr wrap="square" rtlCol="0">
            <a:spAutoFit/>
          </a:bodyPr>
          <a:lstStyle/>
          <a:p>
            <a:r>
              <a:rPr lang="pt-BR" sz="2400" dirty="0" smtClean="0"/>
              <a:t>COTRIGUAÇU</a:t>
            </a:r>
            <a:endParaRPr lang="pt-BR" sz="2400" dirty="0"/>
          </a:p>
        </p:txBody>
      </p:sp>
    </p:spTree>
    <p:extLst>
      <p:ext uri="{BB962C8B-B14F-4D97-AF65-F5344CB8AC3E}">
        <p14:creationId xmlns:p14="http://schemas.microsoft.com/office/powerpoint/2010/main" val="739571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pic>
        <p:nvPicPr>
          <p:cNvPr id="2" name="Imagem 1"/>
          <p:cNvPicPr>
            <a:picLocks noChangeAspect="1"/>
          </p:cNvPicPr>
          <p:nvPr/>
        </p:nvPicPr>
        <p:blipFill>
          <a:blip r:embed="rId3"/>
          <a:stretch>
            <a:fillRect/>
          </a:stretch>
        </p:blipFill>
        <p:spPr>
          <a:xfrm>
            <a:off x="1149735" y="1376855"/>
            <a:ext cx="2778796" cy="4171641"/>
          </a:xfrm>
          <a:prstGeom prst="rect">
            <a:avLst/>
          </a:prstGeom>
        </p:spPr>
      </p:pic>
      <p:pic>
        <p:nvPicPr>
          <p:cNvPr id="3" name="Imagem 2"/>
          <p:cNvPicPr>
            <a:picLocks noChangeAspect="1"/>
          </p:cNvPicPr>
          <p:nvPr/>
        </p:nvPicPr>
        <p:blipFill>
          <a:blip r:embed="rId4"/>
          <a:stretch>
            <a:fillRect/>
          </a:stretch>
        </p:blipFill>
        <p:spPr>
          <a:xfrm>
            <a:off x="4067503" y="1376855"/>
            <a:ext cx="6877411" cy="2112579"/>
          </a:xfrm>
          <a:prstGeom prst="rect">
            <a:avLst/>
          </a:prstGeom>
        </p:spPr>
      </p:pic>
      <p:pic>
        <p:nvPicPr>
          <p:cNvPr id="6" name="Imagem 5"/>
          <p:cNvPicPr>
            <a:picLocks noChangeAspect="1"/>
          </p:cNvPicPr>
          <p:nvPr/>
        </p:nvPicPr>
        <p:blipFill>
          <a:blip r:embed="rId5"/>
          <a:stretch>
            <a:fillRect/>
          </a:stretch>
        </p:blipFill>
        <p:spPr>
          <a:xfrm>
            <a:off x="4172606" y="3619805"/>
            <a:ext cx="6772307" cy="2191450"/>
          </a:xfrm>
          <a:prstGeom prst="rect">
            <a:avLst/>
          </a:prstGeom>
        </p:spPr>
      </p:pic>
      <p:sp>
        <p:nvSpPr>
          <p:cNvPr id="7" name="CaixaDeTexto 6"/>
          <p:cNvSpPr txBox="1"/>
          <p:nvPr/>
        </p:nvSpPr>
        <p:spPr>
          <a:xfrm>
            <a:off x="714704" y="763333"/>
            <a:ext cx="1643463" cy="523220"/>
          </a:xfrm>
          <a:prstGeom prst="rect">
            <a:avLst/>
          </a:prstGeom>
          <a:noFill/>
        </p:spPr>
        <p:txBody>
          <a:bodyPr wrap="none" rtlCol="0">
            <a:spAutoFit/>
          </a:bodyPr>
          <a:lstStyle/>
          <a:p>
            <a:r>
              <a:rPr lang="pt-BR" sz="2800" dirty="0" smtClean="0"/>
              <a:t>COLNIZA</a:t>
            </a:r>
            <a:endParaRPr lang="pt-BR" sz="2800" dirty="0"/>
          </a:p>
        </p:txBody>
      </p:sp>
    </p:spTree>
    <p:extLst>
      <p:ext uri="{BB962C8B-B14F-4D97-AF65-F5344CB8AC3E}">
        <p14:creationId xmlns:p14="http://schemas.microsoft.com/office/powerpoint/2010/main" val="3343155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pic>
        <p:nvPicPr>
          <p:cNvPr id="2" name="Imagem 1"/>
          <p:cNvPicPr>
            <a:picLocks noChangeAspect="1"/>
          </p:cNvPicPr>
          <p:nvPr/>
        </p:nvPicPr>
        <p:blipFill>
          <a:blip r:embed="rId3"/>
          <a:stretch>
            <a:fillRect/>
          </a:stretch>
        </p:blipFill>
        <p:spPr>
          <a:xfrm>
            <a:off x="8019393" y="1788945"/>
            <a:ext cx="3699641" cy="3414220"/>
          </a:xfrm>
          <a:prstGeom prst="rect">
            <a:avLst/>
          </a:prstGeom>
        </p:spPr>
      </p:pic>
      <p:pic>
        <p:nvPicPr>
          <p:cNvPr id="3" name="Imagem 2"/>
          <p:cNvPicPr>
            <a:picLocks noChangeAspect="1"/>
          </p:cNvPicPr>
          <p:nvPr/>
        </p:nvPicPr>
        <p:blipFill>
          <a:blip r:embed="rId4"/>
          <a:stretch>
            <a:fillRect/>
          </a:stretch>
        </p:blipFill>
        <p:spPr>
          <a:xfrm>
            <a:off x="1050212" y="2532993"/>
            <a:ext cx="6476441" cy="1753421"/>
          </a:xfrm>
          <a:prstGeom prst="rect">
            <a:avLst/>
          </a:prstGeom>
        </p:spPr>
      </p:pic>
      <p:pic>
        <p:nvPicPr>
          <p:cNvPr id="5" name="Imagem 4"/>
          <p:cNvPicPr>
            <a:picLocks noChangeAspect="1"/>
          </p:cNvPicPr>
          <p:nvPr/>
        </p:nvPicPr>
        <p:blipFill>
          <a:blip r:embed="rId5"/>
          <a:stretch>
            <a:fillRect/>
          </a:stretch>
        </p:blipFill>
        <p:spPr>
          <a:xfrm>
            <a:off x="667851" y="584132"/>
            <a:ext cx="1859441" cy="749873"/>
          </a:xfrm>
          <a:prstGeom prst="rect">
            <a:avLst/>
          </a:prstGeom>
        </p:spPr>
      </p:pic>
    </p:spTree>
    <p:extLst>
      <p:ext uri="{BB962C8B-B14F-4D97-AF65-F5344CB8AC3E}">
        <p14:creationId xmlns:p14="http://schemas.microsoft.com/office/powerpoint/2010/main" val="1719986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2" name="CaixaDeTexto 1"/>
          <p:cNvSpPr txBox="1"/>
          <p:nvPr/>
        </p:nvSpPr>
        <p:spPr>
          <a:xfrm>
            <a:off x="1660634" y="861848"/>
            <a:ext cx="2229393" cy="461665"/>
          </a:xfrm>
          <a:prstGeom prst="rect">
            <a:avLst/>
          </a:prstGeom>
          <a:noFill/>
        </p:spPr>
        <p:txBody>
          <a:bodyPr wrap="none" rtlCol="0">
            <a:spAutoFit/>
          </a:bodyPr>
          <a:lstStyle/>
          <a:p>
            <a:r>
              <a:rPr lang="pt-BR" sz="2400" dirty="0" smtClean="0"/>
              <a:t>CASTANHEIRA </a:t>
            </a:r>
            <a:endParaRPr lang="pt-BR" sz="2400" dirty="0"/>
          </a:p>
        </p:txBody>
      </p:sp>
      <p:pic>
        <p:nvPicPr>
          <p:cNvPr id="5" name="Imagem 4"/>
          <p:cNvPicPr>
            <a:picLocks noChangeAspect="1"/>
          </p:cNvPicPr>
          <p:nvPr/>
        </p:nvPicPr>
        <p:blipFill>
          <a:blip r:embed="rId3"/>
          <a:stretch>
            <a:fillRect/>
          </a:stretch>
        </p:blipFill>
        <p:spPr>
          <a:xfrm>
            <a:off x="5181600" y="1247695"/>
            <a:ext cx="3384331" cy="3361064"/>
          </a:xfrm>
          <a:prstGeom prst="rect">
            <a:avLst/>
          </a:prstGeom>
        </p:spPr>
      </p:pic>
      <p:pic>
        <p:nvPicPr>
          <p:cNvPr id="6" name="Imagem 5"/>
          <p:cNvPicPr>
            <a:picLocks noChangeAspect="1"/>
          </p:cNvPicPr>
          <p:nvPr/>
        </p:nvPicPr>
        <p:blipFill>
          <a:blip r:embed="rId4"/>
          <a:stretch>
            <a:fillRect/>
          </a:stretch>
        </p:blipFill>
        <p:spPr>
          <a:xfrm>
            <a:off x="8565931" y="1247695"/>
            <a:ext cx="2902991" cy="3361064"/>
          </a:xfrm>
          <a:prstGeom prst="rect">
            <a:avLst/>
          </a:prstGeom>
        </p:spPr>
      </p:pic>
      <p:pic>
        <p:nvPicPr>
          <p:cNvPr id="7" name="Imagem 6"/>
          <p:cNvPicPr>
            <a:picLocks noChangeAspect="1"/>
          </p:cNvPicPr>
          <p:nvPr/>
        </p:nvPicPr>
        <p:blipFill>
          <a:blip r:embed="rId5"/>
          <a:stretch>
            <a:fillRect/>
          </a:stretch>
        </p:blipFill>
        <p:spPr>
          <a:xfrm>
            <a:off x="923900" y="1323513"/>
            <a:ext cx="4142086" cy="3285246"/>
          </a:xfrm>
          <a:prstGeom prst="rect">
            <a:avLst/>
          </a:prstGeom>
        </p:spPr>
      </p:pic>
    </p:spTree>
    <p:extLst>
      <p:ext uri="{BB962C8B-B14F-4D97-AF65-F5344CB8AC3E}">
        <p14:creationId xmlns:p14="http://schemas.microsoft.com/office/powerpoint/2010/main" val="1790679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pic>
        <p:nvPicPr>
          <p:cNvPr id="2" name="Imagem 1"/>
          <p:cNvPicPr>
            <a:picLocks noChangeAspect="1"/>
          </p:cNvPicPr>
          <p:nvPr/>
        </p:nvPicPr>
        <p:blipFill>
          <a:blip r:embed="rId3"/>
          <a:stretch>
            <a:fillRect/>
          </a:stretch>
        </p:blipFill>
        <p:spPr>
          <a:xfrm>
            <a:off x="820018" y="593912"/>
            <a:ext cx="2395936" cy="646232"/>
          </a:xfrm>
          <a:prstGeom prst="rect">
            <a:avLst/>
          </a:prstGeom>
        </p:spPr>
      </p:pic>
      <p:pic>
        <p:nvPicPr>
          <p:cNvPr id="3" name="Imagem 2"/>
          <p:cNvPicPr>
            <a:picLocks noChangeAspect="1"/>
          </p:cNvPicPr>
          <p:nvPr/>
        </p:nvPicPr>
        <p:blipFill>
          <a:blip r:embed="rId4"/>
          <a:stretch>
            <a:fillRect/>
          </a:stretch>
        </p:blipFill>
        <p:spPr>
          <a:xfrm>
            <a:off x="546539" y="1240145"/>
            <a:ext cx="5328744" cy="3888904"/>
          </a:xfrm>
          <a:prstGeom prst="rect">
            <a:avLst/>
          </a:prstGeom>
        </p:spPr>
      </p:pic>
      <p:pic>
        <p:nvPicPr>
          <p:cNvPr id="5" name="Imagem 4"/>
          <p:cNvPicPr>
            <a:picLocks noChangeAspect="1"/>
          </p:cNvPicPr>
          <p:nvPr/>
        </p:nvPicPr>
        <p:blipFill>
          <a:blip r:embed="rId5"/>
          <a:stretch>
            <a:fillRect/>
          </a:stretch>
        </p:blipFill>
        <p:spPr>
          <a:xfrm>
            <a:off x="6642539" y="1345248"/>
            <a:ext cx="5060764" cy="3888905"/>
          </a:xfrm>
          <a:prstGeom prst="rect">
            <a:avLst/>
          </a:prstGeom>
        </p:spPr>
      </p:pic>
    </p:spTree>
    <p:extLst>
      <p:ext uri="{BB962C8B-B14F-4D97-AF65-F5344CB8AC3E}">
        <p14:creationId xmlns:p14="http://schemas.microsoft.com/office/powerpoint/2010/main" val="3095646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2" name="CaixaDeTexto 1"/>
          <p:cNvSpPr txBox="1"/>
          <p:nvPr/>
        </p:nvSpPr>
        <p:spPr>
          <a:xfrm>
            <a:off x="903890" y="763333"/>
            <a:ext cx="1864678" cy="461665"/>
          </a:xfrm>
          <a:prstGeom prst="rect">
            <a:avLst/>
          </a:prstGeom>
          <a:noFill/>
        </p:spPr>
        <p:txBody>
          <a:bodyPr wrap="none" rtlCol="0">
            <a:spAutoFit/>
          </a:bodyPr>
          <a:lstStyle/>
          <a:p>
            <a:r>
              <a:rPr lang="pt-BR" sz="2400" dirty="0" smtClean="0"/>
              <a:t>BRASNORTE</a:t>
            </a:r>
            <a:endParaRPr lang="pt-BR" sz="2400" dirty="0"/>
          </a:p>
        </p:txBody>
      </p:sp>
      <p:pic>
        <p:nvPicPr>
          <p:cNvPr id="3" name="Imagem 2"/>
          <p:cNvPicPr>
            <a:picLocks noChangeAspect="1"/>
          </p:cNvPicPr>
          <p:nvPr/>
        </p:nvPicPr>
        <p:blipFill>
          <a:blip r:embed="rId3"/>
          <a:stretch>
            <a:fillRect/>
          </a:stretch>
        </p:blipFill>
        <p:spPr>
          <a:xfrm>
            <a:off x="753296" y="1224999"/>
            <a:ext cx="4333711" cy="3252086"/>
          </a:xfrm>
          <a:prstGeom prst="rect">
            <a:avLst/>
          </a:prstGeom>
        </p:spPr>
      </p:pic>
      <p:pic>
        <p:nvPicPr>
          <p:cNvPr id="5" name="Imagem 4"/>
          <p:cNvPicPr>
            <a:picLocks noChangeAspect="1"/>
          </p:cNvPicPr>
          <p:nvPr/>
        </p:nvPicPr>
        <p:blipFill>
          <a:blip r:embed="rId4"/>
          <a:stretch>
            <a:fillRect/>
          </a:stretch>
        </p:blipFill>
        <p:spPr>
          <a:xfrm>
            <a:off x="5475890" y="1224999"/>
            <a:ext cx="4719144" cy="3155792"/>
          </a:xfrm>
          <a:prstGeom prst="rect">
            <a:avLst/>
          </a:prstGeom>
        </p:spPr>
      </p:pic>
    </p:spTree>
    <p:extLst>
      <p:ext uri="{BB962C8B-B14F-4D97-AF65-F5344CB8AC3E}">
        <p14:creationId xmlns:p14="http://schemas.microsoft.com/office/powerpoint/2010/main" val="2187736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2" name="CaixaDeTexto 1"/>
          <p:cNvSpPr txBox="1"/>
          <p:nvPr/>
        </p:nvSpPr>
        <p:spPr>
          <a:xfrm>
            <a:off x="903890" y="763333"/>
            <a:ext cx="1864678" cy="461665"/>
          </a:xfrm>
          <a:prstGeom prst="rect">
            <a:avLst/>
          </a:prstGeom>
          <a:noFill/>
        </p:spPr>
        <p:txBody>
          <a:bodyPr wrap="none" rtlCol="0">
            <a:spAutoFit/>
          </a:bodyPr>
          <a:lstStyle/>
          <a:p>
            <a:r>
              <a:rPr lang="pt-BR" sz="2400" dirty="0" smtClean="0"/>
              <a:t>BRASNORTE</a:t>
            </a:r>
            <a:endParaRPr lang="pt-BR" sz="2400" dirty="0"/>
          </a:p>
        </p:txBody>
      </p:sp>
      <p:pic>
        <p:nvPicPr>
          <p:cNvPr id="7" name="Imagem 6"/>
          <p:cNvPicPr>
            <a:picLocks noChangeAspect="1"/>
          </p:cNvPicPr>
          <p:nvPr/>
        </p:nvPicPr>
        <p:blipFill>
          <a:blip r:embed="rId3"/>
          <a:stretch>
            <a:fillRect/>
          </a:stretch>
        </p:blipFill>
        <p:spPr>
          <a:xfrm>
            <a:off x="658703" y="1466965"/>
            <a:ext cx="5174539" cy="3504429"/>
          </a:xfrm>
          <a:prstGeom prst="rect">
            <a:avLst/>
          </a:prstGeom>
        </p:spPr>
      </p:pic>
      <p:pic>
        <p:nvPicPr>
          <p:cNvPr id="9" name="Imagem 8"/>
          <p:cNvPicPr>
            <a:picLocks noChangeAspect="1"/>
          </p:cNvPicPr>
          <p:nvPr/>
        </p:nvPicPr>
        <p:blipFill>
          <a:blip r:embed="rId4"/>
          <a:stretch>
            <a:fillRect/>
          </a:stretch>
        </p:blipFill>
        <p:spPr>
          <a:xfrm>
            <a:off x="6075472" y="1224998"/>
            <a:ext cx="4361301" cy="5353597"/>
          </a:xfrm>
          <a:prstGeom prst="rect">
            <a:avLst/>
          </a:prstGeom>
        </p:spPr>
      </p:pic>
    </p:spTree>
    <p:extLst>
      <p:ext uri="{BB962C8B-B14F-4D97-AF65-F5344CB8AC3E}">
        <p14:creationId xmlns:p14="http://schemas.microsoft.com/office/powerpoint/2010/main" val="137611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2" name="CaixaDeTexto 1"/>
          <p:cNvSpPr txBox="1"/>
          <p:nvPr/>
        </p:nvSpPr>
        <p:spPr>
          <a:xfrm>
            <a:off x="821084" y="763333"/>
            <a:ext cx="1018227" cy="461665"/>
          </a:xfrm>
          <a:prstGeom prst="rect">
            <a:avLst/>
          </a:prstGeom>
          <a:noFill/>
        </p:spPr>
        <p:txBody>
          <a:bodyPr wrap="none" rtlCol="0">
            <a:spAutoFit/>
          </a:bodyPr>
          <a:lstStyle/>
          <a:p>
            <a:r>
              <a:rPr lang="pt-BR" sz="2400" dirty="0" smtClean="0"/>
              <a:t>JUÍNA</a:t>
            </a:r>
            <a:endParaRPr lang="pt-BR" sz="2400" dirty="0"/>
          </a:p>
        </p:txBody>
      </p:sp>
      <p:pic>
        <p:nvPicPr>
          <p:cNvPr id="3" name="Imagem 2"/>
          <p:cNvPicPr>
            <a:picLocks noChangeAspect="1"/>
          </p:cNvPicPr>
          <p:nvPr/>
        </p:nvPicPr>
        <p:blipFill>
          <a:blip r:embed="rId3"/>
          <a:stretch>
            <a:fillRect/>
          </a:stretch>
        </p:blipFill>
        <p:spPr>
          <a:xfrm>
            <a:off x="465903" y="1175024"/>
            <a:ext cx="6061021" cy="1788384"/>
          </a:xfrm>
          <a:prstGeom prst="rect">
            <a:avLst/>
          </a:prstGeom>
        </p:spPr>
      </p:pic>
      <p:sp>
        <p:nvSpPr>
          <p:cNvPr id="5" name="Seta para Baixo 4"/>
          <p:cNvSpPr/>
          <p:nvPr/>
        </p:nvSpPr>
        <p:spPr>
          <a:xfrm>
            <a:off x="4724671" y="661480"/>
            <a:ext cx="484632" cy="556258"/>
          </a:xfrm>
          <a:prstGeom prst="down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p:nvPicPr>
        <p:blipFill>
          <a:blip r:embed="rId4"/>
          <a:stretch>
            <a:fillRect/>
          </a:stretch>
        </p:blipFill>
        <p:spPr>
          <a:xfrm>
            <a:off x="7402257" y="1217738"/>
            <a:ext cx="4390350" cy="4195090"/>
          </a:xfrm>
          <a:prstGeom prst="rect">
            <a:avLst/>
          </a:prstGeom>
        </p:spPr>
      </p:pic>
      <p:pic>
        <p:nvPicPr>
          <p:cNvPr id="7" name="Imagem 6"/>
          <p:cNvPicPr>
            <a:picLocks noChangeAspect="1"/>
          </p:cNvPicPr>
          <p:nvPr/>
        </p:nvPicPr>
        <p:blipFill>
          <a:blip r:embed="rId5"/>
          <a:stretch>
            <a:fillRect/>
          </a:stretch>
        </p:blipFill>
        <p:spPr>
          <a:xfrm>
            <a:off x="1839311" y="2963408"/>
            <a:ext cx="4004441" cy="3489944"/>
          </a:xfrm>
          <a:prstGeom prst="rect">
            <a:avLst/>
          </a:prstGeom>
        </p:spPr>
      </p:pic>
    </p:spTree>
    <p:extLst>
      <p:ext uri="{BB962C8B-B14F-4D97-AF65-F5344CB8AC3E}">
        <p14:creationId xmlns:p14="http://schemas.microsoft.com/office/powerpoint/2010/main" val="391558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effectLst>
            <a:innerShdw blurRad="114300">
              <a:schemeClr val="accent6"/>
            </a:innerShdw>
          </a:effectLst>
        </p:spPr>
        <p:txBody>
          <a:bodyPr>
            <a:normAutofit fontScale="90000"/>
          </a:bodyPr>
          <a:lstStyle/>
          <a:p>
            <a:r>
              <a:rPr lang="pt-BR" b="1" dirty="0"/>
              <a:t>Plano de Mobilidade Urbana pelos Municípios.</a:t>
            </a:r>
          </a:p>
        </p:txBody>
      </p:sp>
      <p:sp>
        <p:nvSpPr>
          <p:cNvPr id="3" name="Espaço Reservado para Conteúdo 2"/>
          <p:cNvSpPr>
            <a:spLocks noGrp="1"/>
          </p:cNvSpPr>
          <p:nvPr>
            <p:ph sz="quarter" idx="10"/>
          </p:nvPr>
        </p:nvSpPr>
        <p:spPr>
          <a:xfrm>
            <a:off x="722376" y="1275588"/>
            <a:ext cx="5586984" cy="5285232"/>
          </a:xfrm>
        </p:spPr>
        <p:txBody>
          <a:bodyPr>
            <a:normAutofit fontScale="92500" lnSpcReduction="20000"/>
          </a:bodyPr>
          <a:lstStyle/>
          <a:p>
            <a:r>
              <a:rPr lang="pt-BR" b="1" u="sng" cap="all" dirty="0" smtClean="0">
                <a:hlinkClick r:id="rId2"/>
              </a:rPr>
              <a:t> </a:t>
            </a:r>
            <a:r>
              <a:rPr lang="pt-BR" sz="1800" b="1" u="sng" cap="all" dirty="0">
                <a:hlinkClick r:id="rId2"/>
              </a:rPr>
              <a:t>LEI Nº 14.000, DE 19 DE MAIO DE </a:t>
            </a:r>
            <a:r>
              <a:rPr lang="pt-BR" sz="1800" b="1" u="sng" cap="all" dirty="0" smtClean="0">
                <a:hlinkClick r:id="rId2"/>
              </a:rPr>
              <a:t>2020</a:t>
            </a:r>
          </a:p>
          <a:p>
            <a:pPr>
              <a:lnSpc>
                <a:spcPct val="120000"/>
              </a:lnSpc>
            </a:pPr>
            <a:r>
              <a:rPr lang="pt-BR" sz="1800" u="sng" dirty="0">
                <a:hlinkClick r:id="rId3"/>
              </a:rPr>
              <a:t>§</a:t>
            </a:r>
            <a:r>
              <a:rPr lang="pt-BR" sz="1800" b="1" u="sng" dirty="0">
                <a:hlinkClick r:id="rId3"/>
              </a:rPr>
              <a:t> 1º </a:t>
            </a:r>
            <a:r>
              <a:rPr lang="pt-BR" sz="1800" b="1" dirty="0"/>
              <a:t>Ficam obrigados a elaborar e a aprovar Plano de Mobilidade Urbana os Municípios: </a:t>
            </a:r>
            <a:endParaRPr lang="pt-BR" sz="1800" b="1" dirty="0" smtClean="0"/>
          </a:p>
          <a:p>
            <a:pPr>
              <a:lnSpc>
                <a:spcPct val="120000"/>
              </a:lnSpc>
            </a:pPr>
            <a:r>
              <a:rPr lang="pt-BR" sz="1800" b="1" dirty="0" smtClean="0"/>
              <a:t>I </a:t>
            </a:r>
            <a:r>
              <a:rPr lang="pt-BR" sz="1800" b="1" dirty="0"/>
              <a:t>- com mais de 20.000 (vinte mil) habitantes; </a:t>
            </a:r>
          </a:p>
          <a:p>
            <a:pPr>
              <a:lnSpc>
                <a:spcPct val="120000"/>
              </a:lnSpc>
            </a:pPr>
            <a:r>
              <a:rPr lang="pt-BR" sz="1800" b="1" dirty="0"/>
              <a:t>II - integrantes de regiões metropolitanas, regiões integradas de desenvolvimento econômico e aglomerações urbanas com população total superior a 1.000.000 (um milhão) de habitantes; </a:t>
            </a:r>
          </a:p>
          <a:p>
            <a:pPr>
              <a:lnSpc>
                <a:spcPct val="120000"/>
              </a:lnSpc>
            </a:pPr>
            <a:r>
              <a:rPr lang="pt-BR" sz="1800" b="1" dirty="0"/>
              <a:t>III - integrantes de áreas de interesse turístico, incluídas cidades litorâneas que têm sua dinâmica de mobilidade normalmente alterada nos finais de semana, feriados e períodos de férias, em função do aporte de turistas, conforme critérios a serem estabelecidos pelo Poder Executivo</a:t>
            </a:r>
            <a:r>
              <a:rPr lang="pt-BR" sz="1500" b="1" dirty="0"/>
              <a:t>.</a:t>
            </a:r>
            <a:r>
              <a:rPr lang="pt-BR" sz="1500" b="1" u="sng" cap="all" dirty="0" smtClean="0">
                <a:hlinkClick r:id="rId2"/>
              </a:rPr>
              <a:t> </a:t>
            </a:r>
            <a:endParaRPr lang="pt-BR" sz="1500" b="1" dirty="0"/>
          </a:p>
          <a:p>
            <a:endParaRPr lang="pt-BR" dirty="0"/>
          </a:p>
        </p:txBody>
      </p:sp>
      <p:pic>
        <p:nvPicPr>
          <p:cNvPr id="4" name="Imagem 3"/>
          <p:cNvPicPr>
            <a:picLocks noChangeAspect="1"/>
          </p:cNvPicPr>
          <p:nvPr/>
        </p:nvPicPr>
        <p:blipFill>
          <a:blip r:embed="rId4"/>
          <a:stretch>
            <a:fillRect/>
          </a:stretch>
        </p:blipFill>
        <p:spPr>
          <a:xfrm>
            <a:off x="8371522" y="438531"/>
            <a:ext cx="2352675" cy="649605"/>
          </a:xfrm>
          <a:prstGeom prst="rect">
            <a:avLst/>
          </a:prstGeom>
        </p:spPr>
      </p:pic>
      <p:pic>
        <p:nvPicPr>
          <p:cNvPr id="7" name="Imagem 6"/>
          <p:cNvPicPr>
            <a:picLocks noChangeAspect="1"/>
          </p:cNvPicPr>
          <p:nvPr/>
        </p:nvPicPr>
        <p:blipFill>
          <a:blip r:embed="rId5"/>
          <a:stretch>
            <a:fillRect/>
          </a:stretch>
        </p:blipFill>
        <p:spPr>
          <a:xfrm>
            <a:off x="7280910" y="1955946"/>
            <a:ext cx="5120641" cy="2924664"/>
          </a:xfrm>
          <a:prstGeom prst="rect">
            <a:avLst/>
          </a:prstGeom>
        </p:spPr>
      </p:pic>
    </p:spTree>
    <p:extLst>
      <p:ext uri="{BB962C8B-B14F-4D97-AF65-F5344CB8AC3E}">
        <p14:creationId xmlns:p14="http://schemas.microsoft.com/office/powerpoint/2010/main" val="389125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pic>
        <p:nvPicPr>
          <p:cNvPr id="5" name="Imagem 4"/>
          <p:cNvPicPr>
            <a:picLocks noChangeAspect="1"/>
          </p:cNvPicPr>
          <p:nvPr/>
        </p:nvPicPr>
        <p:blipFill>
          <a:blip r:embed="rId3"/>
          <a:stretch>
            <a:fillRect/>
          </a:stretch>
        </p:blipFill>
        <p:spPr>
          <a:xfrm>
            <a:off x="788670" y="1500869"/>
            <a:ext cx="4343400" cy="5008908"/>
          </a:xfrm>
          <a:prstGeom prst="rect">
            <a:avLst/>
          </a:prstGeom>
        </p:spPr>
      </p:pic>
      <p:pic>
        <p:nvPicPr>
          <p:cNvPr id="6" name="Imagem 5"/>
          <p:cNvPicPr>
            <a:picLocks noChangeAspect="1"/>
          </p:cNvPicPr>
          <p:nvPr/>
        </p:nvPicPr>
        <p:blipFill>
          <a:blip r:embed="rId4"/>
          <a:stretch>
            <a:fillRect/>
          </a:stretch>
        </p:blipFill>
        <p:spPr>
          <a:xfrm>
            <a:off x="906728" y="763333"/>
            <a:ext cx="1188823" cy="646232"/>
          </a:xfrm>
          <a:prstGeom prst="rect">
            <a:avLst/>
          </a:prstGeom>
        </p:spPr>
      </p:pic>
      <p:pic>
        <p:nvPicPr>
          <p:cNvPr id="7" name="Imagem 6"/>
          <p:cNvPicPr>
            <a:picLocks noChangeAspect="1"/>
          </p:cNvPicPr>
          <p:nvPr/>
        </p:nvPicPr>
        <p:blipFill>
          <a:blip r:embed="rId5"/>
          <a:stretch>
            <a:fillRect/>
          </a:stretch>
        </p:blipFill>
        <p:spPr>
          <a:xfrm>
            <a:off x="5223033" y="2838315"/>
            <a:ext cx="6296978" cy="1800225"/>
          </a:xfrm>
          <a:prstGeom prst="rect">
            <a:avLst/>
          </a:prstGeom>
        </p:spPr>
      </p:pic>
    </p:spTree>
    <p:extLst>
      <p:ext uri="{BB962C8B-B14F-4D97-AF65-F5344CB8AC3E}">
        <p14:creationId xmlns:p14="http://schemas.microsoft.com/office/powerpoint/2010/main" val="2762993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pic>
        <p:nvPicPr>
          <p:cNvPr id="2" name="Imagem 1"/>
          <p:cNvPicPr>
            <a:picLocks noChangeAspect="1"/>
          </p:cNvPicPr>
          <p:nvPr/>
        </p:nvPicPr>
        <p:blipFill>
          <a:blip r:embed="rId3"/>
          <a:stretch>
            <a:fillRect/>
          </a:stretch>
        </p:blipFill>
        <p:spPr>
          <a:xfrm>
            <a:off x="2366962" y="1557337"/>
            <a:ext cx="7458075" cy="3743325"/>
          </a:xfrm>
          <a:prstGeom prst="rect">
            <a:avLst/>
          </a:prstGeom>
        </p:spPr>
      </p:pic>
      <p:sp>
        <p:nvSpPr>
          <p:cNvPr id="3" name="CaixaDeTexto 2"/>
          <p:cNvSpPr txBox="1"/>
          <p:nvPr/>
        </p:nvSpPr>
        <p:spPr>
          <a:xfrm>
            <a:off x="1387365" y="777944"/>
            <a:ext cx="2028761" cy="523220"/>
          </a:xfrm>
          <a:prstGeom prst="rect">
            <a:avLst/>
          </a:prstGeom>
          <a:noFill/>
        </p:spPr>
        <p:txBody>
          <a:bodyPr wrap="none" rtlCol="0">
            <a:spAutoFit/>
          </a:bodyPr>
          <a:lstStyle/>
          <a:p>
            <a:r>
              <a:rPr lang="pt-BR" sz="2800" dirty="0" smtClean="0"/>
              <a:t>OBRIGADA!</a:t>
            </a:r>
            <a:endParaRPr lang="pt-BR" sz="2800" dirty="0"/>
          </a:p>
        </p:txBody>
      </p:sp>
      <p:sp>
        <p:nvSpPr>
          <p:cNvPr id="5" name="CaixaDeTexto 4"/>
          <p:cNvSpPr txBox="1"/>
          <p:nvPr/>
        </p:nvSpPr>
        <p:spPr>
          <a:xfrm>
            <a:off x="2291255" y="5300662"/>
            <a:ext cx="2481770" cy="246221"/>
          </a:xfrm>
          <a:prstGeom prst="rect">
            <a:avLst/>
          </a:prstGeom>
          <a:noFill/>
        </p:spPr>
        <p:txBody>
          <a:bodyPr wrap="none" rtlCol="0">
            <a:spAutoFit/>
          </a:bodyPr>
          <a:lstStyle/>
          <a:p>
            <a:r>
              <a:rPr lang="pt-BR" sz="1000" dirty="0" smtClean="0"/>
              <a:t>PM NA ESCOLA EM CASTANHEIRA-2022</a:t>
            </a:r>
            <a:endParaRPr lang="pt-BR" sz="1000" dirty="0"/>
          </a:p>
        </p:txBody>
      </p:sp>
      <p:sp>
        <p:nvSpPr>
          <p:cNvPr id="6" name="CaixaDeTexto 5"/>
          <p:cNvSpPr txBox="1"/>
          <p:nvPr/>
        </p:nvSpPr>
        <p:spPr>
          <a:xfrm>
            <a:off x="8881110" y="5546883"/>
            <a:ext cx="2710294" cy="646331"/>
          </a:xfrm>
          <a:prstGeom prst="rect">
            <a:avLst/>
          </a:prstGeom>
          <a:noFill/>
        </p:spPr>
        <p:txBody>
          <a:bodyPr wrap="none" rtlCol="0">
            <a:spAutoFit/>
          </a:bodyPr>
          <a:lstStyle/>
          <a:p>
            <a:r>
              <a:rPr lang="pt-BR" sz="1200" dirty="0" smtClean="0"/>
              <a:t>Escritório Regional de Saúde </a:t>
            </a:r>
            <a:r>
              <a:rPr lang="pt-BR" sz="1200" dirty="0"/>
              <a:t>d</a:t>
            </a:r>
            <a:r>
              <a:rPr lang="pt-BR" sz="1200" dirty="0" smtClean="0"/>
              <a:t>e Juína</a:t>
            </a:r>
          </a:p>
          <a:p>
            <a:r>
              <a:rPr lang="pt-BR" sz="1200" dirty="0" smtClean="0"/>
              <a:t>66 3566 2383</a:t>
            </a:r>
          </a:p>
          <a:p>
            <a:r>
              <a:rPr lang="pt-BR" sz="1200" dirty="0" smtClean="0"/>
              <a:t>geisevaz@ses.mt.gov.br</a:t>
            </a:r>
            <a:endParaRPr lang="pt-BR" sz="1200" dirty="0"/>
          </a:p>
        </p:txBody>
      </p:sp>
    </p:spTree>
    <p:extLst>
      <p:ext uri="{BB962C8B-B14F-4D97-AF65-F5344CB8AC3E}">
        <p14:creationId xmlns:p14="http://schemas.microsoft.com/office/powerpoint/2010/main" val="2399681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2" name="CaixaDeTexto 1"/>
          <p:cNvSpPr txBox="1"/>
          <p:nvPr/>
        </p:nvSpPr>
        <p:spPr>
          <a:xfrm>
            <a:off x="893380" y="763333"/>
            <a:ext cx="6454396" cy="523220"/>
          </a:xfrm>
          <a:prstGeom prst="rect">
            <a:avLst/>
          </a:prstGeom>
          <a:noFill/>
        </p:spPr>
        <p:txBody>
          <a:bodyPr wrap="none" rtlCol="0">
            <a:spAutoFit/>
          </a:bodyPr>
          <a:lstStyle/>
          <a:p>
            <a:r>
              <a:rPr lang="pt-BR" sz="2800" dirty="0" smtClean="0"/>
              <a:t>O que  há de errado em nosso trânsito?</a:t>
            </a:r>
            <a:endParaRPr lang="pt-BR" sz="2800" dirty="0"/>
          </a:p>
        </p:txBody>
      </p:sp>
      <p:sp>
        <p:nvSpPr>
          <p:cNvPr id="3" name="CaixaDeTexto 2"/>
          <p:cNvSpPr txBox="1"/>
          <p:nvPr/>
        </p:nvSpPr>
        <p:spPr>
          <a:xfrm>
            <a:off x="1008994" y="1702675"/>
            <a:ext cx="5896304" cy="3785652"/>
          </a:xfrm>
          <a:prstGeom prst="rect">
            <a:avLst/>
          </a:prstGeom>
          <a:noFill/>
        </p:spPr>
        <p:txBody>
          <a:bodyPr wrap="square" rtlCol="0">
            <a:spAutoFit/>
          </a:bodyPr>
          <a:lstStyle/>
          <a:p>
            <a:pPr marL="285750" indent="-285750">
              <a:buFont typeface="Wingdings" panose="05000000000000000000" pitchFamily="2" charset="2"/>
              <a:buChar char="ü"/>
            </a:pPr>
            <a:r>
              <a:rPr lang="pt-BR" sz="2400" dirty="0" smtClean="0"/>
              <a:t>Má sinalização</a:t>
            </a:r>
          </a:p>
          <a:p>
            <a:pPr marL="285750" indent="-285750">
              <a:buFont typeface="Wingdings" panose="05000000000000000000" pitchFamily="2" charset="2"/>
              <a:buChar char="ü"/>
            </a:pPr>
            <a:r>
              <a:rPr lang="pt-BR" sz="2400" dirty="0" smtClean="0"/>
              <a:t>Excesso de veículos - </a:t>
            </a:r>
          </a:p>
          <a:p>
            <a:pPr marL="285750" indent="-285750">
              <a:buFont typeface="Wingdings" panose="05000000000000000000" pitchFamily="2" charset="2"/>
              <a:buChar char="ü"/>
            </a:pPr>
            <a:r>
              <a:rPr lang="pt-BR" sz="2400" dirty="0" smtClean="0"/>
              <a:t>Trânsito violento</a:t>
            </a:r>
          </a:p>
          <a:p>
            <a:pPr marL="285750" indent="-285750">
              <a:buFont typeface="Wingdings" panose="05000000000000000000" pitchFamily="2" charset="2"/>
              <a:buChar char="ü"/>
            </a:pPr>
            <a:r>
              <a:rPr lang="pt-BR" sz="2400" dirty="0" smtClean="0"/>
              <a:t>Transporte coletivo precário</a:t>
            </a:r>
          </a:p>
          <a:p>
            <a:pPr marL="285750" indent="-285750">
              <a:buFont typeface="Wingdings" panose="05000000000000000000" pitchFamily="2" charset="2"/>
              <a:buChar char="ü"/>
            </a:pPr>
            <a:r>
              <a:rPr lang="pt-BR" sz="2400" dirty="0" smtClean="0"/>
              <a:t>Uso de motos para todo tipo de transporte</a:t>
            </a:r>
          </a:p>
          <a:p>
            <a:pPr marL="285750" indent="-285750">
              <a:buFont typeface="Wingdings" panose="05000000000000000000" pitchFamily="2" charset="2"/>
              <a:buChar char="ü"/>
            </a:pPr>
            <a:r>
              <a:rPr lang="pt-BR" sz="2400" dirty="0" smtClean="0"/>
              <a:t>Vias precárias – buracos, calçadas estreitas, sem acessibilidade, sem ciclovias</a:t>
            </a:r>
          </a:p>
          <a:p>
            <a:pPr marL="285750" indent="-285750">
              <a:buFont typeface="Wingdings" panose="05000000000000000000" pitchFamily="2" charset="2"/>
              <a:buChar char="ü"/>
            </a:pPr>
            <a:r>
              <a:rPr lang="pt-BR" sz="2400" dirty="0" smtClean="0"/>
              <a:t>Educação no trânsito</a:t>
            </a:r>
            <a:endParaRPr lang="pt-BR" sz="2400" dirty="0"/>
          </a:p>
        </p:txBody>
      </p:sp>
      <p:pic>
        <p:nvPicPr>
          <p:cNvPr id="6" name="Imagem 5"/>
          <p:cNvPicPr>
            <a:picLocks noChangeAspect="1"/>
          </p:cNvPicPr>
          <p:nvPr/>
        </p:nvPicPr>
        <p:blipFill>
          <a:blip r:embed="rId3"/>
          <a:stretch>
            <a:fillRect/>
          </a:stretch>
        </p:blipFill>
        <p:spPr>
          <a:xfrm>
            <a:off x="8481985" y="1702675"/>
            <a:ext cx="2242212" cy="3214624"/>
          </a:xfrm>
          <a:prstGeom prst="rect">
            <a:avLst/>
          </a:prstGeom>
        </p:spPr>
      </p:pic>
    </p:spTree>
    <p:extLst>
      <p:ext uri="{BB962C8B-B14F-4D97-AF65-F5344CB8AC3E}">
        <p14:creationId xmlns:p14="http://schemas.microsoft.com/office/powerpoint/2010/main" val="1080309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effectLst>
            <a:innerShdw blurRad="114300">
              <a:schemeClr val="accent6"/>
            </a:innerShdw>
          </a:effectLst>
        </p:spPr>
        <p:txBody>
          <a:bodyPr/>
          <a:lstStyle/>
          <a:p>
            <a:r>
              <a:rPr lang="pt-BR" b="1" dirty="0"/>
              <a:t>ACIDENTES (</a:t>
            </a:r>
            <a:r>
              <a:rPr lang="pt-BR" b="1" dirty="0" smtClean="0"/>
              <a:t>SINISTROS) DE </a:t>
            </a:r>
            <a:r>
              <a:rPr lang="pt-BR" b="1" dirty="0"/>
              <a:t>TRÂNSITO</a:t>
            </a:r>
          </a:p>
        </p:txBody>
      </p:sp>
      <p:sp>
        <p:nvSpPr>
          <p:cNvPr id="3" name="Espaço Reservado para Conteúdo 2"/>
          <p:cNvSpPr>
            <a:spLocks noGrp="1"/>
          </p:cNvSpPr>
          <p:nvPr>
            <p:ph sz="quarter" idx="10"/>
          </p:nvPr>
        </p:nvSpPr>
        <p:spPr>
          <a:xfrm>
            <a:off x="539496" y="1435608"/>
            <a:ext cx="6752844" cy="4130802"/>
          </a:xfrm>
        </p:spPr>
        <p:txBody>
          <a:bodyPr>
            <a:noAutofit/>
          </a:bodyPr>
          <a:lstStyle/>
          <a:p>
            <a:pPr algn="just"/>
            <a:r>
              <a:rPr lang="pt-BR" sz="1600" b="1" dirty="0"/>
              <a:t>A quantidade de vitimas de acidentes de </a:t>
            </a:r>
            <a:r>
              <a:rPr lang="pt-BR" sz="1600" b="1" dirty="0" smtClean="0"/>
              <a:t>trânsito </a:t>
            </a:r>
            <a:r>
              <a:rPr lang="pt-BR" sz="1600" b="1" dirty="0"/>
              <a:t>representa um grave problema de saúde publica, isso, tanto no Brasil, como em diversos países, os jovens, especialmente do sexo masculino, são os que se envolvem em acidentes de transito com ferimentos ou mortes. </a:t>
            </a:r>
            <a:endParaRPr lang="pt-BR" sz="1600" b="1" dirty="0" smtClean="0"/>
          </a:p>
          <a:p>
            <a:pPr algn="just"/>
            <a:r>
              <a:rPr lang="pt-BR" sz="1600" b="1" dirty="0" smtClean="0"/>
              <a:t>Os </a:t>
            </a:r>
            <a:r>
              <a:rPr lang="pt-BR" sz="1600" b="1" dirty="0"/>
              <a:t>acidentes fatais, são apenas a ponta do iceberg, devem ser considerados os acidentes com </a:t>
            </a:r>
            <a:r>
              <a:rPr lang="pt-BR" sz="1600" b="1" dirty="0" smtClean="0"/>
              <a:t>sequelas </a:t>
            </a:r>
            <a:r>
              <a:rPr lang="pt-BR" sz="1600" b="1" dirty="0"/>
              <a:t>e os acidentes que evoluem para recuperação total, mas apresentam longo tempo de internação, precisando, as vezes, de cirurgias, isso, sem contar nos afastamentos das atividades rotineiras e </a:t>
            </a:r>
            <a:r>
              <a:rPr lang="pt-BR" sz="1600" b="1" dirty="0" smtClean="0"/>
              <a:t>laborais</a:t>
            </a:r>
            <a:r>
              <a:rPr lang="pt-BR" sz="1800" b="1" dirty="0" smtClean="0"/>
              <a:t>.</a:t>
            </a:r>
            <a:endParaRPr lang="pt-BR" sz="1800" b="1" dirty="0"/>
          </a:p>
        </p:txBody>
      </p:sp>
      <p:pic>
        <p:nvPicPr>
          <p:cNvPr id="4" name="Imagem 3"/>
          <p:cNvPicPr>
            <a:picLocks noChangeAspect="1"/>
          </p:cNvPicPr>
          <p:nvPr/>
        </p:nvPicPr>
        <p:blipFill>
          <a:blip r:embed="rId2"/>
          <a:stretch>
            <a:fillRect/>
          </a:stretch>
        </p:blipFill>
        <p:spPr>
          <a:xfrm>
            <a:off x="8371522" y="438531"/>
            <a:ext cx="2352675" cy="649605"/>
          </a:xfrm>
          <a:prstGeom prst="rect">
            <a:avLst/>
          </a:prstGeom>
        </p:spPr>
      </p:pic>
      <p:sp>
        <p:nvSpPr>
          <p:cNvPr id="5" name="Texto Explicativo em Nuvem 4"/>
          <p:cNvSpPr/>
          <p:nvPr/>
        </p:nvSpPr>
        <p:spPr>
          <a:xfrm>
            <a:off x="8218170" y="2400300"/>
            <a:ext cx="3246120" cy="290322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tx1"/>
                </a:solidFill>
              </a:rPr>
              <a:t>Gestores (SMS) Problema regional???</a:t>
            </a:r>
            <a:endParaRPr lang="pt-BR" dirty="0">
              <a:solidFill>
                <a:schemeClr val="tx1"/>
              </a:solidFill>
            </a:endParaRPr>
          </a:p>
        </p:txBody>
      </p:sp>
    </p:spTree>
    <p:extLst>
      <p:ext uri="{BB962C8B-B14F-4D97-AF65-F5344CB8AC3E}">
        <p14:creationId xmlns:p14="http://schemas.microsoft.com/office/powerpoint/2010/main" val="1236158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71522" y="438531"/>
            <a:ext cx="2352675" cy="649605"/>
          </a:xfrm>
          <a:prstGeom prst="rect">
            <a:avLst/>
          </a:prstGeom>
        </p:spPr>
      </p:pic>
      <p:pic>
        <p:nvPicPr>
          <p:cNvPr id="5" name="Imagem 4"/>
          <p:cNvPicPr>
            <a:picLocks noChangeAspect="1"/>
          </p:cNvPicPr>
          <p:nvPr/>
        </p:nvPicPr>
        <p:blipFill>
          <a:blip r:embed="rId3"/>
          <a:stretch>
            <a:fillRect/>
          </a:stretch>
        </p:blipFill>
        <p:spPr>
          <a:xfrm>
            <a:off x="6119082" y="1169516"/>
            <a:ext cx="4180300" cy="2145184"/>
          </a:xfrm>
          <a:prstGeom prst="rect">
            <a:avLst/>
          </a:prstGeom>
        </p:spPr>
      </p:pic>
      <p:pic>
        <p:nvPicPr>
          <p:cNvPr id="6" name="Imagem 5"/>
          <p:cNvPicPr>
            <a:picLocks noChangeAspect="1"/>
          </p:cNvPicPr>
          <p:nvPr/>
        </p:nvPicPr>
        <p:blipFill>
          <a:blip r:embed="rId4"/>
          <a:stretch>
            <a:fillRect/>
          </a:stretch>
        </p:blipFill>
        <p:spPr>
          <a:xfrm>
            <a:off x="608647" y="303657"/>
            <a:ext cx="5510435" cy="3011043"/>
          </a:xfrm>
          <a:prstGeom prst="rect">
            <a:avLst/>
          </a:prstGeom>
        </p:spPr>
      </p:pic>
      <p:pic>
        <p:nvPicPr>
          <p:cNvPr id="7" name="Imagem 6"/>
          <p:cNvPicPr>
            <a:picLocks noChangeAspect="1"/>
          </p:cNvPicPr>
          <p:nvPr/>
        </p:nvPicPr>
        <p:blipFill>
          <a:blip r:embed="rId5"/>
          <a:stretch>
            <a:fillRect/>
          </a:stretch>
        </p:blipFill>
        <p:spPr>
          <a:xfrm>
            <a:off x="849882" y="3346169"/>
            <a:ext cx="4853462" cy="2526030"/>
          </a:xfrm>
          <a:prstGeom prst="rect">
            <a:avLst/>
          </a:prstGeom>
        </p:spPr>
      </p:pic>
      <p:pic>
        <p:nvPicPr>
          <p:cNvPr id="8" name="Imagem 7"/>
          <p:cNvPicPr>
            <a:picLocks noChangeAspect="1"/>
          </p:cNvPicPr>
          <p:nvPr/>
        </p:nvPicPr>
        <p:blipFill>
          <a:blip r:embed="rId6"/>
          <a:stretch>
            <a:fillRect/>
          </a:stretch>
        </p:blipFill>
        <p:spPr>
          <a:xfrm>
            <a:off x="5783580" y="3396080"/>
            <a:ext cx="4515802" cy="2691490"/>
          </a:xfrm>
          <a:prstGeom prst="rect">
            <a:avLst/>
          </a:prstGeom>
        </p:spPr>
      </p:pic>
    </p:spTree>
    <p:extLst>
      <p:ext uri="{BB962C8B-B14F-4D97-AF65-F5344CB8AC3E}">
        <p14:creationId xmlns:p14="http://schemas.microsoft.com/office/powerpoint/2010/main" val="3656485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effectLst>
            <a:innerShdw blurRad="114300">
              <a:schemeClr val="accent6"/>
            </a:innerShdw>
          </a:effectLst>
        </p:spPr>
        <p:txBody>
          <a:bodyPr/>
          <a:lstStyle/>
          <a:p>
            <a:r>
              <a:rPr lang="pt-BR" dirty="0" smtClean="0"/>
              <a:t>Dados – agosto 2022</a:t>
            </a:r>
            <a:endParaRPr lang="pt-BR" dirty="0"/>
          </a:p>
        </p:txBody>
      </p:sp>
      <p:pic>
        <p:nvPicPr>
          <p:cNvPr id="4" name="Imagem 3"/>
          <p:cNvPicPr>
            <a:picLocks noChangeAspect="1"/>
          </p:cNvPicPr>
          <p:nvPr/>
        </p:nvPicPr>
        <p:blipFill>
          <a:blip r:embed="rId2"/>
          <a:stretch>
            <a:fillRect/>
          </a:stretch>
        </p:blipFill>
        <p:spPr>
          <a:xfrm>
            <a:off x="8371522" y="438531"/>
            <a:ext cx="2352675" cy="649605"/>
          </a:xfrm>
          <a:prstGeom prst="rect">
            <a:avLst/>
          </a:prstGeom>
        </p:spPr>
      </p:pic>
      <p:pic>
        <p:nvPicPr>
          <p:cNvPr id="5" name="Imagem 4"/>
          <p:cNvPicPr>
            <a:picLocks noChangeAspect="1"/>
          </p:cNvPicPr>
          <p:nvPr/>
        </p:nvPicPr>
        <p:blipFill>
          <a:blip r:embed="rId3"/>
          <a:stretch>
            <a:fillRect/>
          </a:stretch>
        </p:blipFill>
        <p:spPr>
          <a:xfrm>
            <a:off x="1936656" y="1435608"/>
            <a:ext cx="8831904" cy="4588002"/>
          </a:xfrm>
          <a:prstGeom prst="rect">
            <a:avLst/>
          </a:prstGeom>
        </p:spPr>
      </p:pic>
    </p:spTree>
    <p:extLst>
      <p:ext uri="{BB962C8B-B14F-4D97-AF65-F5344CB8AC3E}">
        <p14:creationId xmlns:p14="http://schemas.microsoft.com/office/powerpoint/2010/main" val="2889944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38162" y="319087"/>
            <a:ext cx="11115675" cy="6219825"/>
          </a:xfrm>
          <a:prstGeom prst="rect">
            <a:avLst/>
          </a:prstGeom>
        </p:spPr>
      </p:pic>
    </p:spTree>
    <p:extLst>
      <p:ext uri="{BB962C8B-B14F-4D97-AF65-F5344CB8AC3E}">
        <p14:creationId xmlns:p14="http://schemas.microsoft.com/office/powerpoint/2010/main" val="1699781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5" name="Espaço Reservado para Conteúdo 4"/>
          <p:cNvPicPr>
            <a:picLocks noGrp="1" noChangeAspect="1"/>
          </p:cNvPicPr>
          <p:nvPr>
            <p:ph sz="quarter" idx="10"/>
          </p:nvPr>
        </p:nvPicPr>
        <p:blipFill>
          <a:blip r:embed="rId2"/>
          <a:stretch>
            <a:fillRect/>
          </a:stretch>
        </p:blipFill>
        <p:spPr>
          <a:xfrm>
            <a:off x="1614169" y="1313438"/>
            <a:ext cx="8820679" cy="4961632"/>
          </a:xfrm>
          <a:prstGeom prst="rect">
            <a:avLst/>
          </a:prstGeom>
        </p:spPr>
      </p:pic>
      <p:pic>
        <p:nvPicPr>
          <p:cNvPr id="4" name="Imagem 3"/>
          <p:cNvPicPr>
            <a:picLocks noChangeAspect="1"/>
          </p:cNvPicPr>
          <p:nvPr/>
        </p:nvPicPr>
        <p:blipFill>
          <a:blip r:embed="rId3"/>
          <a:stretch>
            <a:fillRect/>
          </a:stretch>
        </p:blipFill>
        <p:spPr>
          <a:xfrm>
            <a:off x="8371522" y="438531"/>
            <a:ext cx="2352675" cy="649605"/>
          </a:xfrm>
          <a:prstGeom prst="rect">
            <a:avLst/>
          </a:prstGeom>
        </p:spPr>
      </p:pic>
    </p:spTree>
    <p:extLst>
      <p:ext uri="{BB962C8B-B14F-4D97-AF65-F5344CB8AC3E}">
        <p14:creationId xmlns:p14="http://schemas.microsoft.com/office/powerpoint/2010/main" val="288817200"/>
      </p:ext>
    </p:extLst>
  </p:cSld>
  <p:clrMapOvr>
    <a:masterClrMapping/>
  </p:clrMapOvr>
</p:sld>
</file>

<file path=ppt/theme/theme1.xml><?xml version="1.0" encoding="utf-8"?>
<a:theme xmlns:a="http://schemas.openxmlformats.org/drawingml/2006/main" name="DocBoas-vinda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715129_TF10001108.potx" id="{B3A0C6B1-0365-4650-BA4E-2EEF0E81B440}" vid="{CC03AFE5-A7BF-46D8-9FB1-2970631E94EF}"/>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8a52e8c320b9a064ae3583ae3861c9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8020cb39231a0945110f9cd888b521a"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E8C63A-4744-4DE4-BB49-0FF0B5375C60}">
  <ds:schemaRefs>
    <ds:schemaRef ds:uri="http://schemas.microsoft.com/sharepoint/v3/contenttype/forms"/>
  </ds:schemaRefs>
</ds:datastoreItem>
</file>

<file path=customXml/itemProps2.xml><?xml version="1.0" encoding="utf-8"?>
<ds:datastoreItem xmlns:ds="http://schemas.openxmlformats.org/officeDocument/2006/customXml" ds:itemID="{950072C5-DDE0-4258-BA7A-4D4B80DFA632}">
  <ds:schemaRefs>
    <ds:schemaRef ds:uri="http://purl.org/dc/elements/1.1/"/>
    <ds:schemaRef ds:uri="http://schemas.microsoft.com/office/infopath/2007/PartnerControls"/>
    <ds:schemaRef ds:uri="http://schemas.openxmlformats.org/package/2006/metadata/core-properties"/>
    <ds:schemaRef ds:uri="16c05727-aa75-4e4a-9b5f-8a80a1165891"/>
    <ds:schemaRef ds:uri="http://schemas.microsoft.com/office/2006/documentManagement/types"/>
    <ds:schemaRef ds:uri="http://purl.org/dc/dcmitype/"/>
    <ds:schemaRef ds:uri="71af3243-3dd4-4a8d-8c0d-dd76da1f02a5"/>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FD7FC771-7DFE-49DA-B577-71181BFBCB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Bem-vindo ao PowerPoint 2016</Template>
  <TotalTime>0</TotalTime>
  <Words>608</Words>
  <Application>Microsoft Office PowerPoint</Application>
  <PresentationFormat>Widescreen</PresentationFormat>
  <Paragraphs>56</Paragraphs>
  <Slides>31</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31</vt:i4>
      </vt:variant>
    </vt:vector>
  </HeadingPairs>
  <TitlesOfParts>
    <vt:vector size="38" baseType="lpstr">
      <vt:lpstr>Algerian</vt:lpstr>
      <vt:lpstr>Arial</vt:lpstr>
      <vt:lpstr>Calibri</vt:lpstr>
      <vt:lpstr>Segoe UI</vt:lpstr>
      <vt:lpstr>Segoe UI Light</vt:lpstr>
      <vt:lpstr>Wingdings</vt:lpstr>
      <vt:lpstr>DocBoas-vindas</vt:lpstr>
      <vt:lpstr>Apresentação do PowerPoint</vt:lpstr>
      <vt:lpstr>Mobilidade segura</vt:lpstr>
      <vt:lpstr>Plano de Mobilidade Urbana pelos Municípios.</vt:lpstr>
      <vt:lpstr>Apresentação do PowerPoint</vt:lpstr>
      <vt:lpstr>ACIDENTES (SINISTROS) DE TRÂNSITO</vt:lpstr>
      <vt:lpstr>Apresentação do PowerPoint</vt:lpstr>
      <vt:lpstr>Dados – agosto 2022</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2023-05-19T16:58:45Z</dcterms:created>
  <dcterms:modified xsi:type="dcterms:W3CDTF">2023-05-21T15:25:36Z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